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309" r:id="rId5"/>
    <p:sldId id="261" r:id="rId6"/>
    <p:sldId id="295" r:id="rId7"/>
    <p:sldId id="288" r:id="rId8"/>
    <p:sldId id="289" r:id="rId9"/>
    <p:sldId id="290" r:id="rId10"/>
    <p:sldId id="262" r:id="rId11"/>
    <p:sldId id="291" r:id="rId12"/>
    <p:sldId id="305" r:id="rId13"/>
    <p:sldId id="306" r:id="rId14"/>
    <p:sldId id="307" r:id="rId15"/>
    <p:sldId id="308" r:id="rId16"/>
    <p:sldId id="259" r:id="rId17"/>
    <p:sldId id="257" r:id="rId18"/>
    <p:sldId id="292" r:id="rId19"/>
    <p:sldId id="263" r:id="rId20"/>
    <p:sldId id="264" r:id="rId21"/>
    <p:sldId id="302" r:id="rId22"/>
    <p:sldId id="304" r:id="rId23"/>
    <p:sldId id="265" r:id="rId24"/>
    <p:sldId id="267" r:id="rId25"/>
    <p:sldId id="287" r:id="rId26"/>
    <p:sldId id="268" r:id="rId27"/>
    <p:sldId id="266" r:id="rId28"/>
    <p:sldId id="269" r:id="rId29"/>
    <p:sldId id="272" r:id="rId30"/>
    <p:sldId id="270" r:id="rId31"/>
    <p:sldId id="271" r:id="rId32"/>
    <p:sldId id="273" r:id="rId33"/>
    <p:sldId id="274" r:id="rId34"/>
    <p:sldId id="275" r:id="rId35"/>
    <p:sldId id="280" r:id="rId36"/>
    <p:sldId id="281" r:id="rId37"/>
    <p:sldId id="282" r:id="rId38"/>
    <p:sldId id="283" r:id="rId39"/>
    <p:sldId id="298" r:id="rId40"/>
    <p:sldId id="299" r:id="rId41"/>
    <p:sldId id="300" r:id="rId42"/>
    <p:sldId id="301" r:id="rId43"/>
    <p:sldId id="285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7D2"/>
    <a:srgbClr val="5F3B45"/>
    <a:srgbClr val="666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emf"/><Relationship Id="rId4" Type="http://schemas.openxmlformats.org/officeDocument/2006/relationships/package" Target="../embeddings/Microsoft_Excel_Worksheet1.xlsx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package" Target="../embeddings/Microsoft_Excel_Worksheet.xlsx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4B442B-2973-43FF-862F-271F04BC9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191" y="802298"/>
            <a:ext cx="9289662" cy="2541431"/>
          </a:xfrm>
        </p:spPr>
        <p:txBody>
          <a:bodyPr/>
          <a:lstStyle/>
          <a:p>
            <a:pPr algn="ctr"/>
            <a:r>
              <a:rPr lang="zh-TW" altLang="en-US" dirty="0"/>
              <a:t>宜蘭五結鄉新甲段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47A8F25-58F7-4E7A-9940-95666B725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5554" y="3531204"/>
            <a:ext cx="6302188" cy="2071737"/>
          </a:xfrm>
        </p:spPr>
        <p:txBody>
          <a:bodyPr>
            <a:normAutofit/>
          </a:bodyPr>
          <a:lstStyle/>
          <a:p>
            <a:pPr algn="ctr"/>
            <a:r>
              <a:rPr lang="zh-TW" altLang="en-US" sz="2800" dirty="0"/>
              <a:t>甲種建築用地  建蔽率</a:t>
            </a:r>
            <a:r>
              <a:rPr lang="en-US" altLang="zh-TW" sz="2800" dirty="0"/>
              <a:t>60%</a:t>
            </a:r>
            <a:r>
              <a:rPr lang="zh-TW" altLang="en-US" sz="2800" dirty="0"/>
              <a:t>  容積率</a:t>
            </a:r>
            <a:r>
              <a:rPr lang="en-US" altLang="zh-TW" sz="2800" dirty="0"/>
              <a:t>180%</a:t>
            </a:r>
          </a:p>
          <a:p>
            <a:pPr algn="dist"/>
            <a:r>
              <a:rPr lang="zh-TW" altLang="en-US" sz="2800" dirty="0"/>
              <a:t>一般農牧用地  建蔽率</a:t>
            </a:r>
            <a:r>
              <a:rPr lang="en-US" altLang="zh-TW" sz="2800" dirty="0"/>
              <a:t>0%</a:t>
            </a:r>
            <a:r>
              <a:rPr lang="zh-TW" altLang="en-US" sz="2800" dirty="0"/>
              <a:t>  容積率</a:t>
            </a:r>
            <a:r>
              <a:rPr lang="en-US" altLang="zh-TW" sz="2800" dirty="0"/>
              <a:t>0%</a:t>
            </a:r>
          </a:p>
          <a:p>
            <a:pPr algn="dist"/>
            <a:r>
              <a:rPr lang="zh-TW" altLang="en-US" sz="2800" dirty="0"/>
              <a:t>遊憩用地  建蔽率</a:t>
            </a:r>
            <a:r>
              <a:rPr lang="en-US" altLang="zh-TW" sz="2800" dirty="0"/>
              <a:t>40%</a:t>
            </a:r>
            <a:r>
              <a:rPr lang="zh-TW" altLang="en-US" sz="2800" dirty="0"/>
              <a:t>  容積率</a:t>
            </a:r>
            <a:r>
              <a:rPr lang="en-US" altLang="zh-TW" sz="2800" dirty="0"/>
              <a:t>100%</a:t>
            </a:r>
          </a:p>
          <a:p>
            <a:pPr algn="ctr"/>
            <a:endParaRPr lang="en-US" altLang="zh-TW" sz="2800" dirty="0"/>
          </a:p>
          <a:p>
            <a:pPr algn="ctr"/>
            <a:endParaRPr lang="en-US" altLang="zh-TW" sz="2800" dirty="0"/>
          </a:p>
          <a:p>
            <a:pPr algn="ctr"/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3889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FA4507-5616-4961-B0F3-0188F2DF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dirty="0"/>
              <a:t>計畫</a:t>
            </a:r>
            <a:r>
              <a:rPr lang="zh-TW" altLang="en-US" dirty="0"/>
              <a:t>三</a:t>
            </a:r>
            <a:r>
              <a:rPr lang="zh-TW" altLang="zh-TW" dirty="0"/>
              <a:t>：</a:t>
            </a: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3757FF-0E7D-4F68-831C-D30B0AED8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宜蘭縣五結鄉新甲段</a:t>
            </a:r>
          </a:p>
          <a:p>
            <a:r>
              <a:rPr lang="zh-TW" altLang="zh-TW" dirty="0"/>
              <a:t>地號：</a:t>
            </a:r>
            <a:r>
              <a:rPr lang="en-US" altLang="zh-TW" dirty="0"/>
              <a:t>466</a:t>
            </a:r>
            <a:r>
              <a:rPr lang="zh-TW" altLang="zh-TW" dirty="0"/>
              <a:t>、</a:t>
            </a:r>
            <a:r>
              <a:rPr lang="en-US" altLang="zh-TW" dirty="0"/>
              <a:t>467</a:t>
            </a:r>
            <a:r>
              <a:rPr lang="zh-TW" altLang="zh-TW" dirty="0"/>
              <a:t>、</a:t>
            </a:r>
            <a:r>
              <a:rPr lang="en-US" altLang="zh-TW" dirty="0"/>
              <a:t>468</a:t>
            </a:r>
            <a:r>
              <a:rPr lang="zh-TW" altLang="zh-TW" dirty="0"/>
              <a:t>等三筆</a:t>
            </a:r>
          </a:p>
          <a:p>
            <a:r>
              <a:rPr lang="zh-TW" altLang="zh-TW" dirty="0"/>
              <a:t>配合地主</a:t>
            </a:r>
          </a:p>
          <a:p>
            <a:r>
              <a:rPr lang="zh-TW" altLang="zh-TW" dirty="0"/>
              <a:t>配合地主代為管理</a:t>
            </a:r>
            <a:r>
              <a:rPr lang="en-US" altLang="zh-TW" dirty="0"/>
              <a:t>(</a:t>
            </a:r>
            <a:r>
              <a:rPr lang="zh-TW" altLang="zh-TW" dirty="0"/>
              <a:t>擬訂計畫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2508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89E1847-FDC6-4CE0-88B0-24A38A8D53B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t="27518" r="25660" b="5894"/>
          <a:stretch/>
        </p:blipFill>
        <p:spPr bwMode="auto">
          <a:xfrm>
            <a:off x="193224" y="914400"/>
            <a:ext cx="6384471" cy="44086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A21750DC-B0FC-4CA9-8A98-B1A17D410B4F}"/>
              </a:ext>
            </a:extLst>
          </p:cNvPr>
          <p:cNvSpPr txBox="1">
            <a:spLocks/>
          </p:cNvSpPr>
          <p:nvPr/>
        </p:nvSpPr>
        <p:spPr>
          <a:xfrm>
            <a:off x="6670222" y="1951269"/>
            <a:ext cx="5282292" cy="35256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TW" altLang="zh-TW" sz="2800" dirty="0"/>
              <a:t>原計劃書未能將冬山河</a:t>
            </a:r>
            <a:r>
              <a:rPr lang="zh-TW" altLang="zh-TW" sz="2800" dirty="0">
                <a:solidFill>
                  <a:srgbClr val="FF0000"/>
                </a:solidFill>
              </a:rPr>
              <a:t>特色及優點</a:t>
            </a:r>
            <a:r>
              <a:rPr lang="zh-TW" altLang="zh-TW" sz="2800" dirty="0"/>
              <a:t>納入規劃</a:t>
            </a:r>
          </a:p>
          <a:p>
            <a:pPr lvl="0"/>
            <a:endParaRPr lang="en-US" altLang="zh-TW" sz="2800" dirty="0"/>
          </a:p>
          <a:p>
            <a:pPr lvl="0"/>
            <a:r>
              <a:rPr lang="zh-TW" altLang="zh-TW" sz="2800" dirty="0"/>
              <a:t>原計畫大而不當</a:t>
            </a:r>
            <a:r>
              <a:rPr lang="zh-TW" altLang="zh-TW" sz="2800" dirty="0">
                <a:solidFill>
                  <a:srgbClr val="FF0000"/>
                </a:solidFill>
              </a:rPr>
              <a:t>造價高不易經營</a:t>
            </a:r>
          </a:p>
          <a:p>
            <a:pPr lvl="0"/>
            <a:r>
              <a:rPr lang="zh-TW" altLang="zh-TW" sz="2800" dirty="0"/>
              <a:t>重新設計規劃</a:t>
            </a:r>
          </a:p>
          <a:p>
            <a:pPr lvl="0"/>
            <a:endParaRPr lang="en-US" altLang="zh-TW" sz="2800" dirty="0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29B3BCF6-DC68-49CD-B439-5013D66CB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7658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3" name="物件 12">
            <a:extLst>
              <a:ext uri="{FF2B5EF4-FFF2-40B4-BE49-F238E27FC236}">
                <a16:creationId xmlns:a16="http://schemas.microsoft.com/office/drawing/2014/main" id="{435C74E4-4FB5-4B43-A6DF-CA79F18E96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496775"/>
              </p:ext>
            </p:extLst>
          </p:nvPr>
        </p:nvGraphicFramePr>
        <p:xfrm>
          <a:off x="6577695" y="457200"/>
          <a:ext cx="52659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Worksheet" r:id="rId4" imgW="6334131" imgH="980939" progId="Excel.Sheet.12">
                  <p:embed/>
                </p:oleObj>
              </mc:Choice>
              <mc:Fallback>
                <p:oleObj name="Worksheet" r:id="rId4" imgW="6334131" imgH="980939" progId="Excel.Sheet.1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7695" y="457200"/>
                        <a:ext cx="5265963" cy="923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9">
            <a:extLst>
              <a:ext uri="{FF2B5EF4-FFF2-40B4-BE49-F238E27FC236}">
                <a16:creationId xmlns:a16="http://schemas.microsoft.com/office/drawing/2014/main" id="{5803DD18-13CF-4C1A-8A0B-57637277F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7658" y="1381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7713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E2B4F7-43FA-468C-9394-641A1179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8513FF-DB55-4601-8788-42382C217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14A1890-0BA2-4552-B449-2F70BD55527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9" t="20724" r="5117" b="7593"/>
          <a:stretch/>
        </p:blipFill>
        <p:spPr bwMode="auto">
          <a:xfrm>
            <a:off x="-1084580" y="-660400"/>
            <a:ext cx="14361160" cy="817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8789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D70810-0D4F-4649-9958-F2D2078D2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E6D571-B009-4F2F-9273-8215B61DF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67D05DF-7DC1-41FD-9F70-2A79F43ECB8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t="27512" r="2315" b="3134"/>
          <a:stretch/>
        </p:blipFill>
        <p:spPr bwMode="auto">
          <a:xfrm>
            <a:off x="783542" y="318052"/>
            <a:ext cx="10624916" cy="52159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3662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A9460F2-E365-44C6-8867-A804D705609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11464"/>
          <a:stretch/>
        </p:blipFill>
        <p:spPr bwMode="auto">
          <a:xfrm>
            <a:off x="842838" y="0"/>
            <a:ext cx="10614992" cy="60986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2061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A485ECF-18B0-4B69-8084-7C42B5D6739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0" t="29423" r="5646" b="6763"/>
          <a:stretch/>
        </p:blipFill>
        <p:spPr bwMode="auto">
          <a:xfrm>
            <a:off x="795130" y="0"/>
            <a:ext cx="10479820" cy="6079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4262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D54E91-D0D0-458F-A992-E29504E65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61" y="1186768"/>
            <a:ext cx="564543" cy="3029446"/>
          </a:xfrm>
        </p:spPr>
        <p:txBody>
          <a:bodyPr vert="eaVert">
            <a:normAutofit fontScale="90000"/>
          </a:bodyPr>
          <a:lstStyle/>
          <a:p>
            <a:r>
              <a:rPr lang="zh-TW" altLang="en-US" dirty="0"/>
              <a:t>計畫一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dirty="0"/>
              <a:t>標的物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A057D68C-6FA7-4CFF-9C6A-C72C80997191}"/>
              </a:ext>
            </a:extLst>
          </p:cNvPr>
          <p:cNvSpPr/>
          <p:nvPr/>
        </p:nvSpPr>
        <p:spPr>
          <a:xfrm>
            <a:off x="7036904" y="3429000"/>
            <a:ext cx="2011680" cy="1787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A761490-9596-4CD4-9ED3-FFA9F75F1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33D8CFE-8C9F-4216-B045-D58121DAA187}"/>
              </a:ext>
            </a:extLst>
          </p:cNvPr>
          <p:cNvPicPr/>
          <p:nvPr/>
        </p:nvPicPr>
        <p:blipFill rotWithShape="1">
          <a:blip r:embed="rId2"/>
          <a:srcRect l="23274" t="14427" r="20657" b="19064"/>
          <a:stretch/>
        </p:blipFill>
        <p:spPr>
          <a:xfrm>
            <a:off x="2179982" y="169002"/>
            <a:ext cx="7832035" cy="5738815"/>
          </a:xfrm>
          <a:prstGeom prst="rect">
            <a:avLst/>
          </a:prstGeom>
        </p:spPr>
      </p:pic>
      <p:sp>
        <p:nvSpPr>
          <p:cNvPr id="8" name="手繪多邊形: 圖案 7">
            <a:extLst>
              <a:ext uri="{FF2B5EF4-FFF2-40B4-BE49-F238E27FC236}">
                <a16:creationId xmlns:a16="http://schemas.microsoft.com/office/drawing/2014/main" id="{81C5EF7A-EFD3-4BB2-AF75-E082D7278266}"/>
              </a:ext>
            </a:extLst>
          </p:cNvPr>
          <p:cNvSpPr/>
          <p:nvPr/>
        </p:nvSpPr>
        <p:spPr>
          <a:xfrm>
            <a:off x="2894275" y="2154804"/>
            <a:ext cx="6694998" cy="3069203"/>
          </a:xfrm>
          <a:custGeom>
            <a:avLst/>
            <a:gdLst>
              <a:gd name="connsiteX0" fmla="*/ 0 w 6694998"/>
              <a:gd name="connsiteY0" fmla="*/ 15902 h 3069203"/>
              <a:gd name="connsiteX1" fmla="*/ 0 w 6694998"/>
              <a:gd name="connsiteY1" fmla="*/ 15902 h 3069203"/>
              <a:gd name="connsiteX2" fmla="*/ 286247 w 6694998"/>
              <a:gd name="connsiteY2" fmla="*/ 7951 h 3069203"/>
              <a:gd name="connsiteX3" fmla="*/ 333955 w 6694998"/>
              <a:gd name="connsiteY3" fmla="*/ 23854 h 3069203"/>
              <a:gd name="connsiteX4" fmla="*/ 333955 w 6694998"/>
              <a:gd name="connsiteY4" fmla="*/ 397565 h 3069203"/>
              <a:gd name="connsiteX5" fmla="*/ 357808 w 6694998"/>
              <a:gd name="connsiteY5" fmla="*/ 445273 h 3069203"/>
              <a:gd name="connsiteX6" fmla="*/ 381662 w 6694998"/>
              <a:gd name="connsiteY6" fmla="*/ 492981 h 3069203"/>
              <a:gd name="connsiteX7" fmla="*/ 389614 w 6694998"/>
              <a:gd name="connsiteY7" fmla="*/ 524786 h 3069203"/>
              <a:gd name="connsiteX8" fmla="*/ 405516 w 6694998"/>
              <a:gd name="connsiteY8" fmla="*/ 548640 h 3069203"/>
              <a:gd name="connsiteX9" fmla="*/ 787179 w 6694998"/>
              <a:gd name="connsiteY9" fmla="*/ 556591 h 3069203"/>
              <a:gd name="connsiteX10" fmla="*/ 834887 w 6694998"/>
              <a:gd name="connsiteY10" fmla="*/ 572494 h 3069203"/>
              <a:gd name="connsiteX11" fmla="*/ 1081377 w 6694998"/>
              <a:gd name="connsiteY11" fmla="*/ 588396 h 3069203"/>
              <a:gd name="connsiteX12" fmla="*/ 1470991 w 6694998"/>
              <a:gd name="connsiteY12" fmla="*/ 604299 h 3069203"/>
              <a:gd name="connsiteX13" fmla="*/ 1924215 w 6694998"/>
              <a:gd name="connsiteY13" fmla="*/ 628153 h 3069203"/>
              <a:gd name="connsiteX14" fmla="*/ 2091193 w 6694998"/>
              <a:gd name="connsiteY14" fmla="*/ 644056 h 3069203"/>
              <a:gd name="connsiteX15" fmla="*/ 2623930 w 6694998"/>
              <a:gd name="connsiteY15" fmla="*/ 652007 h 3069203"/>
              <a:gd name="connsiteX16" fmla="*/ 2743200 w 6694998"/>
              <a:gd name="connsiteY16" fmla="*/ 667909 h 3069203"/>
              <a:gd name="connsiteX17" fmla="*/ 2846567 w 6694998"/>
              <a:gd name="connsiteY17" fmla="*/ 683812 h 3069203"/>
              <a:gd name="connsiteX18" fmla="*/ 2878372 w 6694998"/>
              <a:gd name="connsiteY18" fmla="*/ 691763 h 3069203"/>
              <a:gd name="connsiteX19" fmla="*/ 2886323 w 6694998"/>
              <a:gd name="connsiteY19" fmla="*/ 739471 h 3069203"/>
              <a:gd name="connsiteX20" fmla="*/ 2910177 w 6694998"/>
              <a:gd name="connsiteY20" fmla="*/ 787179 h 3069203"/>
              <a:gd name="connsiteX21" fmla="*/ 2918128 w 6694998"/>
              <a:gd name="connsiteY21" fmla="*/ 834887 h 3069203"/>
              <a:gd name="connsiteX22" fmla="*/ 2934031 w 6694998"/>
              <a:gd name="connsiteY22" fmla="*/ 914400 h 3069203"/>
              <a:gd name="connsiteX23" fmla="*/ 2949934 w 6694998"/>
              <a:gd name="connsiteY23" fmla="*/ 1001864 h 3069203"/>
              <a:gd name="connsiteX24" fmla="*/ 3093057 w 6694998"/>
              <a:gd name="connsiteY24" fmla="*/ 985962 h 3069203"/>
              <a:gd name="connsiteX25" fmla="*/ 3872285 w 6694998"/>
              <a:gd name="connsiteY25" fmla="*/ 978010 h 3069203"/>
              <a:gd name="connsiteX26" fmla="*/ 3975652 w 6694998"/>
              <a:gd name="connsiteY26" fmla="*/ 962108 h 3069203"/>
              <a:gd name="connsiteX27" fmla="*/ 3999506 w 6694998"/>
              <a:gd name="connsiteY27" fmla="*/ 954156 h 3069203"/>
              <a:gd name="connsiteX28" fmla="*/ 4063116 w 6694998"/>
              <a:gd name="connsiteY28" fmla="*/ 946205 h 3069203"/>
              <a:gd name="connsiteX29" fmla="*/ 4102873 w 6694998"/>
              <a:gd name="connsiteY29" fmla="*/ 938254 h 3069203"/>
              <a:gd name="connsiteX30" fmla="*/ 4182386 w 6694998"/>
              <a:gd name="connsiteY30" fmla="*/ 930302 h 3069203"/>
              <a:gd name="connsiteX31" fmla="*/ 4285753 w 6694998"/>
              <a:gd name="connsiteY31" fmla="*/ 914400 h 3069203"/>
              <a:gd name="connsiteX32" fmla="*/ 4985468 w 6694998"/>
              <a:gd name="connsiteY32" fmla="*/ 906449 h 3069203"/>
              <a:gd name="connsiteX33" fmla="*/ 5049078 w 6694998"/>
              <a:gd name="connsiteY33" fmla="*/ 890546 h 3069203"/>
              <a:gd name="connsiteX34" fmla="*/ 5080883 w 6694998"/>
              <a:gd name="connsiteY34" fmla="*/ 882595 h 3069203"/>
              <a:gd name="connsiteX35" fmla="*/ 5128591 w 6694998"/>
              <a:gd name="connsiteY35" fmla="*/ 866692 h 3069203"/>
              <a:gd name="connsiteX36" fmla="*/ 5152445 w 6694998"/>
              <a:gd name="connsiteY36" fmla="*/ 858741 h 3069203"/>
              <a:gd name="connsiteX37" fmla="*/ 5335325 w 6694998"/>
              <a:gd name="connsiteY37" fmla="*/ 834887 h 3069203"/>
              <a:gd name="connsiteX38" fmla="*/ 5359179 w 6694998"/>
              <a:gd name="connsiteY38" fmla="*/ 826936 h 3069203"/>
              <a:gd name="connsiteX39" fmla="*/ 5518205 w 6694998"/>
              <a:gd name="connsiteY39" fmla="*/ 811033 h 3069203"/>
              <a:gd name="connsiteX40" fmla="*/ 5550010 w 6694998"/>
              <a:gd name="connsiteY40" fmla="*/ 803082 h 3069203"/>
              <a:gd name="connsiteX41" fmla="*/ 5677231 w 6694998"/>
              <a:gd name="connsiteY41" fmla="*/ 787179 h 3069203"/>
              <a:gd name="connsiteX42" fmla="*/ 5828306 w 6694998"/>
              <a:gd name="connsiteY42" fmla="*/ 795130 h 3069203"/>
              <a:gd name="connsiteX43" fmla="*/ 5907819 w 6694998"/>
              <a:gd name="connsiteY43" fmla="*/ 803082 h 3069203"/>
              <a:gd name="connsiteX44" fmla="*/ 5939624 w 6694998"/>
              <a:gd name="connsiteY44" fmla="*/ 811033 h 3069203"/>
              <a:gd name="connsiteX45" fmla="*/ 6170212 w 6694998"/>
              <a:gd name="connsiteY45" fmla="*/ 818984 h 3069203"/>
              <a:gd name="connsiteX46" fmla="*/ 6217920 w 6694998"/>
              <a:gd name="connsiteY46" fmla="*/ 826936 h 3069203"/>
              <a:gd name="connsiteX47" fmla="*/ 6241774 w 6694998"/>
              <a:gd name="connsiteY47" fmla="*/ 842838 h 3069203"/>
              <a:gd name="connsiteX48" fmla="*/ 6265628 w 6694998"/>
              <a:gd name="connsiteY48" fmla="*/ 850789 h 3069203"/>
              <a:gd name="connsiteX49" fmla="*/ 6337189 w 6694998"/>
              <a:gd name="connsiteY49" fmla="*/ 906449 h 3069203"/>
              <a:gd name="connsiteX50" fmla="*/ 6368995 w 6694998"/>
              <a:gd name="connsiteY50" fmla="*/ 954156 h 3069203"/>
              <a:gd name="connsiteX51" fmla="*/ 6392848 w 6694998"/>
              <a:gd name="connsiteY51" fmla="*/ 1001864 h 3069203"/>
              <a:gd name="connsiteX52" fmla="*/ 6408751 w 6694998"/>
              <a:gd name="connsiteY52" fmla="*/ 1049572 h 3069203"/>
              <a:gd name="connsiteX53" fmla="*/ 6440556 w 6694998"/>
              <a:gd name="connsiteY53" fmla="*/ 1105231 h 3069203"/>
              <a:gd name="connsiteX54" fmla="*/ 6456459 w 6694998"/>
              <a:gd name="connsiteY54" fmla="*/ 1152939 h 3069203"/>
              <a:gd name="connsiteX55" fmla="*/ 6464410 w 6694998"/>
              <a:gd name="connsiteY55" fmla="*/ 1176793 h 3069203"/>
              <a:gd name="connsiteX56" fmla="*/ 6472362 w 6694998"/>
              <a:gd name="connsiteY56" fmla="*/ 1208598 h 3069203"/>
              <a:gd name="connsiteX57" fmla="*/ 6488264 w 6694998"/>
              <a:gd name="connsiteY57" fmla="*/ 1240403 h 3069203"/>
              <a:gd name="connsiteX58" fmla="*/ 6504167 w 6694998"/>
              <a:gd name="connsiteY58" fmla="*/ 1288111 h 3069203"/>
              <a:gd name="connsiteX59" fmla="*/ 6512118 w 6694998"/>
              <a:gd name="connsiteY59" fmla="*/ 1311965 h 3069203"/>
              <a:gd name="connsiteX60" fmla="*/ 6520069 w 6694998"/>
              <a:gd name="connsiteY60" fmla="*/ 1335819 h 3069203"/>
              <a:gd name="connsiteX61" fmla="*/ 6543923 w 6694998"/>
              <a:gd name="connsiteY61" fmla="*/ 1415332 h 3069203"/>
              <a:gd name="connsiteX62" fmla="*/ 6559826 w 6694998"/>
              <a:gd name="connsiteY62" fmla="*/ 1439186 h 3069203"/>
              <a:gd name="connsiteX63" fmla="*/ 6591631 w 6694998"/>
              <a:gd name="connsiteY63" fmla="*/ 1526650 h 3069203"/>
              <a:gd name="connsiteX64" fmla="*/ 6615485 w 6694998"/>
              <a:gd name="connsiteY64" fmla="*/ 1614115 h 3069203"/>
              <a:gd name="connsiteX65" fmla="*/ 6631388 w 6694998"/>
              <a:gd name="connsiteY65" fmla="*/ 1749287 h 3069203"/>
              <a:gd name="connsiteX66" fmla="*/ 6647290 w 6694998"/>
              <a:gd name="connsiteY66" fmla="*/ 1796995 h 3069203"/>
              <a:gd name="connsiteX67" fmla="*/ 6655242 w 6694998"/>
              <a:gd name="connsiteY67" fmla="*/ 1844702 h 3069203"/>
              <a:gd name="connsiteX68" fmla="*/ 6671144 w 6694998"/>
              <a:gd name="connsiteY68" fmla="*/ 1892410 h 3069203"/>
              <a:gd name="connsiteX69" fmla="*/ 6679095 w 6694998"/>
              <a:gd name="connsiteY69" fmla="*/ 1916264 h 3069203"/>
              <a:gd name="connsiteX70" fmla="*/ 6687047 w 6694998"/>
              <a:gd name="connsiteY70" fmla="*/ 1940118 h 3069203"/>
              <a:gd name="connsiteX71" fmla="*/ 6694998 w 6694998"/>
              <a:gd name="connsiteY71" fmla="*/ 1963972 h 3069203"/>
              <a:gd name="connsiteX72" fmla="*/ 6687047 w 6694998"/>
              <a:gd name="connsiteY72" fmla="*/ 2011680 h 3069203"/>
              <a:gd name="connsiteX73" fmla="*/ 6663193 w 6694998"/>
              <a:gd name="connsiteY73" fmla="*/ 2019631 h 3069203"/>
              <a:gd name="connsiteX74" fmla="*/ 6631388 w 6694998"/>
              <a:gd name="connsiteY74" fmla="*/ 2027582 h 3069203"/>
              <a:gd name="connsiteX75" fmla="*/ 6607534 w 6694998"/>
              <a:gd name="connsiteY75" fmla="*/ 2035534 h 3069203"/>
              <a:gd name="connsiteX76" fmla="*/ 6424654 w 6694998"/>
              <a:gd name="connsiteY76" fmla="*/ 2051436 h 3069203"/>
              <a:gd name="connsiteX77" fmla="*/ 6392848 w 6694998"/>
              <a:gd name="connsiteY77" fmla="*/ 2067339 h 3069203"/>
              <a:gd name="connsiteX78" fmla="*/ 6305384 w 6694998"/>
              <a:gd name="connsiteY78" fmla="*/ 2091193 h 3069203"/>
              <a:gd name="connsiteX79" fmla="*/ 6249725 w 6694998"/>
              <a:gd name="connsiteY79" fmla="*/ 2107096 h 3069203"/>
              <a:gd name="connsiteX80" fmla="*/ 6138407 w 6694998"/>
              <a:gd name="connsiteY80" fmla="*/ 2138901 h 3069203"/>
              <a:gd name="connsiteX81" fmla="*/ 6090699 w 6694998"/>
              <a:gd name="connsiteY81" fmla="*/ 2162755 h 3069203"/>
              <a:gd name="connsiteX82" fmla="*/ 6003235 w 6694998"/>
              <a:gd name="connsiteY82" fmla="*/ 2210462 h 3069203"/>
              <a:gd name="connsiteX83" fmla="*/ 5907819 w 6694998"/>
              <a:gd name="connsiteY83" fmla="*/ 2242268 h 3069203"/>
              <a:gd name="connsiteX84" fmla="*/ 5860111 w 6694998"/>
              <a:gd name="connsiteY84" fmla="*/ 2258170 h 3069203"/>
              <a:gd name="connsiteX85" fmla="*/ 5836257 w 6694998"/>
              <a:gd name="connsiteY85" fmla="*/ 2266122 h 3069203"/>
              <a:gd name="connsiteX86" fmla="*/ 5804452 w 6694998"/>
              <a:gd name="connsiteY86" fmla="*/ 2274073 h 3069203"/>
              <a:gd name="connsiteX87" fmla="*/ 5780598 w 6694998"/>
              <a:gd name="connsiteY87" fmla="*/ 2289976 h 3069203"/>
              <a:gd name="connsiteX88" fmla="*/ 5732890 w 6694998"/>
              <a:gd name="connsiteY88" fmla="*/ 2305878 h 3069203"/>
              <a:gd name="connsiteX89" fmla="*/ 5709036 w 6694998"/>
              <a:gd name="connsiteY89" fmla="*/ 2313829 h 3069203"/>
              <a:gd name="connsiteX90" fmla="*/ 5677231 w 6694998"/>
              <a:gd name="connsiteY90" fmla="*/ 2321781 h 3069203"/>
              <a:gd name="connsiteX91" fmla="*/ 5597718 w 6694998"/>
              <a:gd name="connsiteY91" fmla="*/ 2345635 h 3069203"/>
              <a:gd name="connsiteX92" fmla="*/ 5526156 w 6694998"/>
              <a:gd name="connsiteY92" fmla="*/ 2361537 h 3069203"/>
              <a:gd name="connsiteX93" fmla="*/ 5494351 w 6694998"/>
              <a:gd name="connsiteY93" fmla="*/ 2369489 h 3069203"/>
              <a:gd name="connsiteX94" fmla="*/ 5430741 w 6694998"/>
              <a:gd name="connsiteY94" fmla="*/ 2393342 h 3069203"/>
              <a:gd name="connsiteX95" fmla="*/ 5319422 w 6694998"/>
              <a:gd name="connsiteY95" fmla="*/ 2409245 h 3069203"/>
              <a:gd name="connsiteX96" fmla="*/ 5255812 w 6694998"/>
              <a:gd name="connsiteY96" fmla="*/ 2425148 h 3069203"/>
              <a:gd name="connsiteX97" fmla="*/ 5208104 w 6694998"/>
              <a:gd name="connsiteY97" fmla="*/ 2441050 h 3069203"/>
              <a:gd name="connsiteX98" fmla="*/ 5152445 w 6694998"/>
              <a:gd name="connsiteY98" fmla="*/ 2456953 h 3069203"/>
              <a:gd name="connsiteX99" fmla="*/ 5096786 w 6694998"/>
              <a:gd name="connsiteY99" fmla="*/ 2464904 h 3069203"/>
              <a:gd name="connsiteX100" fmla="*/ 4977516 w 6694998"/>
              <a:gd name="connsiteY100" fmla="*/ 2488758 h 3069203"/>
              <a:gd name="connsiteX101" fmla="*/ 4882101 w 6694998"/>
              <a:gd name="connsiteY101" fmla="*/ 2496709 h 3069203"/>
              <a:gd name="connsiteX102" fmla="*/ 4786685 w 6694998"/>
              <a:gd name="connsiteY102" fmla="*/ 2512612 h 3069203"/>
              <a:gd name="connsiteX103" fmla="*/ 4675367 w 6694998"/>
              <a:gd name="connsiteY103" fmla="*/ 2544417 h 3069203"/>
              <a:gd name="connsiteX104" fmla="*/ 4651513 w 6694998"/>
              <a:gd name="connsiteY104" fmla="*/ 2552369 h 3069203"/>
              <a:gd name="connsiteX105" fmla="*/ 4619708 w 6694998"/>
              <a:gd name="connsiteY105" fmla="*/ 2560320 h 3069203"/>
              <a:gd name="connsiteX106" fmla="*/ 4532243 w 6694998"/>
              <a:gd name="connsiteY106" fmla="*/ 2584174 h 3069203"/>
              <a:gd name="connsiteX107" fmla="*/ 4500438 w 6694998"/>
              <a:gd name="connsiteY107" fmla="*/ 2600076 h 3069203"/>
              <a:gd name="connsiteX108" fmla="*/ 4476584 w 6694998"/>
              <a:gd name="connsiteY108" fmla="*/ 2608028 h 3069203"/>
              <a:gd name="connsiteX109" fmla="*/ 4452730 w 6694998"/>
              <a:gd name="connsiteY109" fmla="*/ 2623930 h 3069203"/>
              <a:gd name="connsiteX110" fmla="*/ 4428876 w 6694998"/>
              <a:gd name="connsiteY110" fmla="*/ 2631882 h 3069203"/>
              <a:gd name="connsiteX111" fmla="*/ 4405022 w 6694998"/>
              <a:gd name="connsiteY111" fmla="*/ 2647784 h 3069203"/>
              <a:gd name="connsiteX112" fmla="*/ 4381168 w 6694998"/>
              <a:gd name="connsiteY112" fmla="*/ 2655736 h 3069203"/>
              <a:gd name="connsiteX113" fmla="*/ 4349363 w 6694998"/>
              <a:gd name="connsiteY113" fmla="*/ 2671638 h 3069203"/>
              <a:gd name="connsiteX114" fmla="*/ 4293704 w 6694998"/>
              <a:gd name="connsiteY114" fmla="*/ 2687541 h 3069203"/>
              <a:gd name="connsiteX115" fmla="*/ 4269850 w 6694998"/>
              <a:gd name="connsiteY115" fmla="*/ 2703443 h 3069203"/>
              <a:gd name="connsiteX116" fmla="*/ 4245996 w 6694998"/>
              <a:gd name="connsiteY116" fmla="*/ 2711395 h 3069203"/>
              <a:gd name="connsiteX117" fmla="*/ 4222142 w 6694998"/>
              <a:gd name="connsiteY117" fmla="*/ 2727297 h 3069203"/>
              <a:gd name="connsiteX118" fmla="*/ 4182386 w 6694998"/>
              <a:gd name="connsiteY118" fmla="*/ 2735249 h 3069203"/>
              <a:gd name="connsiteX119" fmla="*/ 4118775 w 6694998"/>
              <a:gd name="connsiteY119" fmla="*/ 2767054 h 3069203"/>
              <a:gd name="connsiteX120" fmla="*/ 4094922 w 6694998"/>
              <a:gd name="connsiteY120" fmla="*/ 2782956 h 3069203"/>
              <a:gd name="connsiteX121" fmla="*/ 4063116 w 6694998"/>
              <a:gd name="connsiteY121" fmla="*/ 2790908 h 3069203"/>
              <a:gd name="connsiteX122" fmla="*/ 4031311 w 6694998"/>
              <a:gd name="connsiteY122" fmla="*/ 2806810 h 3069203"/>
              <a:gd name="connsiteX123" fmla="*/ 4007457 w 6694998"/>
              <a:gd name="connsiteY123" fmla="*/ 2814762 h 3069203"/>
              <a:gd name="connsiteX124" fmla="*/ 3983603 w 6694998"/>
              <a:gd name="connsiteY124" fmla="*/ 2830664 h 3069203"/>
              <a:gd name="connsiteX125" fmla="*/ 3912042 w 6694998"/>
              <a:gd name="connsiteY125" fmla="*/ 2854518 h 3069203"/>
              <a:gd name="connsiteX126" fmla="*/ 3888188 w 6694998"/>
              <a:gd name="connsiteY126" fmla="*/ 2862469 h 3069203"/>
              <a:gd name="connsiteX127" fmla="*/ 3808675 w 6694998"/>
              <a:gd name="connsiteY127" fmla="*/ 2894275 h 3069203"/>
              <a:gd name="connsiteX128" fmla="*/ 3784821 w 6694998"/>
              <a:gd name="connsiteY128" fmla="*/ 2902226 h 3069203"/>
              <a:gd name="connsiteX129" fmla="*/ 3760967 w 6694998"/>
              <a:gd name="connsiteY129" fmla="*/ 2910177 h 3069203"/>
              <a:gd name="connsiteX130" fmla="*/ 3713259 w 6694998"/>
              <a:gd name="connsiteY130" fmla="*/ 2918129 h 3069203"/>
              <a:gd name="connsiteX131" fmla="*/ 3689405 w 6694998"/>
              <a:gd name="connsiteY131" fmla="*/ 2934031 h 3069203"/>
              <a:gd name="connsiteX132" fmla="*/ 3649648 w 6694998"/>
              <a:gd name="connsiteY132" fmla="*/ 2941982 h 3069203"/>
              <a:gd name="connsiteX133" fmla="*/ 3578087 w 6694998"/>
              <a:gd name="connsiteY133" fmla="*/ 2957885 h 3069203"/>
              <a:gd name="connsiteX134" fmla="*/ 3530379 w 6694998"/>
              <a:gd name="connsiteY134" fmla="*/ 2973788 h 3069203"/>
              <a:gd name="connsiteX135" fmla="*/ 3482671 w 6694998"/>
              <a:gd name="connsiteY135" fmla="*/ 2989690 h 3069203"/>
              <a:gd name="connsiteX136" fmla="*/ 3458817 w 6694998"/>
              <a:gd name="connsiteY136" fmla="*/ 2997642 h 3069203"/>
              <a:gd name="connsiteX137" fmla="*/ 3434963 w 6694998"/>
              <a:gd name="connsiteY137" fmla="*/ 3013544 h 3069203"/>
              <a:gd name="connsiteX138" fmla="*/ 3387255 w 6694998"/>
              <a:gd name="connsiteY138" fmla="*/ 3021496 h 3069203"/>
              <a:gd name="connsiteX139" fmla="*/ 3339548 w 6694998"/>
              <a:gd name="connsiteY139" fmla="*/ 3037398 h 3069203"/>
              <a:gd name="connsiteX140" fmla="*/ 3164619 w 6694998"/>
              <a:gd name="connsiteY140" fmla="*/ 3061252 h 3069203"/>
              <a:gd name="connsiteX141" fmla="*/ 2759102 w 6694998"/>
              <a:gd name="connsiteY141" fmla="*/ 3069203 h 3069203"/>
              <a:gd name="connsiteX142" fmla="*/ 2671638 w 6694998"/>
              <a:gd name="connsiteY142" fmla="*/ 3053301 h 3069203"/>
              <a:gd name="connsiteX143" fmla="*/ 2647784 w 6694998"/>
              <a:gd name="connsiteY143" fmla="*/ 3045349 h 3069203"/>
              <a:gd name="connsiteX144" fmla="*/ 2623930 w 6694998"/>
              <a:gd name="connsiteY144" fmla="*/ 3029447 h 3069203"/>
              <a:gd name="connsiteX145" fmla="*/ 2576222 w 6694998"/>
              <a:gd name="connsiteY145" fmla="*/ 3021496 h 3069203"/>
              <a:gd name="connsiteX146" fmla="*/ 2552368 w 6694998"/>
              <a:gd name="connsiteY146" fmla="*/ 3013544 h 3069203"/>
              <a:gd name="connsiteX147" fmla="*/ 2449002 w 6694998"/>
              <a:gd name="connsiteY147" fmla="*/ 2997642 h 3069203"/>
              <a:gd name="connsiteX148" fmla="*/ 2417196 w 6694998"/>
              <a:gd name="connsiteY148" fmla="*/ 2989690 h 3069203"/>
              <a:gd name="connsiteX149" fmla="*/ 2369488 w 6694998"/>
              <a:gd name="connsiteY149" fmla="*/ 2973788 h 3069203"/>
              <a:gd name="connsiteX150" fmla="*/ 2242268 w 6694998"/>
              <a:gd name="connsiteY150" fmla="*/ 2957885 h 3069203"/>
              <a:gd name="connsiteX151" fmla="*/ 2162755 w 6694998"/>
              <a:gd name="connsiteY151" fmla="*/ 2934031 h 3069203"/>
              <a:gd name="connsiteX152" fmla="*/ 2122998 w 6694998"/>
              <a:gd name="connsiteY152" fmla="*/ 2926080 h 3069203"/>
              <a:gd name="connsiteX153" fmla="*/ 2027582 w 6694998"/>
              <a:gd name="connsiteY153" fmla="*/ 2918129 h 3069203"/>
              <a:gd name="connsiteX154" fmla="*/ 1908313 w 6694998"/>
              <a:gd name="connsiteY154" fmla="*/ 2902226 h 3069203"/>
              <a:gd name="connsiteX155" fmla="*/ 1884459 w 6694998"/>
              <a:gd name="connsiteY155" fmla="*/ 2894275 h 3069203"/>
              <a:gd name="connsiteX156" fmla="*/ 1820848 w 6694998"/>
              <a:gd name="connsiteY156" fmla="*/ 2878372 h 3069203"/>
              <a:gd name="connsiteX157" fmla="*/ 1789043 w 6694998"/>
              <a:gd name="connsiteY157" fmla="*/ 2870421 h 3069203"/>
              <a:gd name="connsiteX158" fmla="*/ 1701579 w 6694998"/>
              <a:gd name="connsiteY158" fmla="*/ 2862469 h 3069203"/>
              <a:gd name="connsiteX159" fmla="*/ 1590261 w 6694998"/>
              <a:gd name="connsiteY159" fmla="*/ 2846567 h 3069203"/>
              <a:gd name="connsiteX160" fmla="*/ 1439186 w 6694998"/>
              <a:gd name="connsiteY160" fmla="*/ 2838616 h 3069203"/>
              <a:gd name="connsiteX161" fmla="*/ 1311965 w 6694998"/>
              <a:gd name="connsiteY161" fmla="*/ 2830664 h 3069203"/>
              <a:gd name="connsiteX162" fmla="*/ 1272208 w 6694998"/>
              <a:gd name="connsiteY162" fmla="*/ 2822713 h 3069203"/>
              <a:gd name="connsiteX163" fmla="*/ 946205 w 6694998"/>
              <a:gd name="connsiteY163" fmla="*/ 2822713 h 3069203"/>
              <a:gd name="connsiteX164" fmla="*/ 850789 w 6694998"/>
              <a:gd name="connsiteY164" fmla="*/ 2838616 h 3069203"/>
              <a:gd name="connsiteX165" fmla="*/ 803082 w 6694998"/>
              <a:gd name="connsiteY165" fmla="*/ 2854518 h 3069203"/>
              <a:gd name="connsiteX166" fmla="*/ 779228 w 6694998"/>
              <a:gd name="connsiteY166" fmla="*/ 2862469 h 3069203"/>
              <a:gd name="connsiteX167" fmla="*/ 715617 w 6694998"/>
              <a:gd name="connsiteY167" fmla="*/ 2886323 h 3069203"/>
              <a:gd name="connsiteX168" fmla="*/ 691763 w 6694998"/>
              <a:gd name="connsiteY168" fmla="*/ 2830664 h 3069203"/>
              <a:gd name="connsiteX169" fmla="*/ 683812 w 6694998"/>
              <a:gd name="connsiteY169" fmla="*/ 2782956 h 3069203"/>
              <a:gd name="connsiteX170" fmla="*/ 675861 w 6694998"/>
              <a:gd name="connsiteY170" fmla="*/ 2703443 h 3069203"/>
              <a:gd name="connsiteX171" fmla="*/ 659958 w 6694998"/>
              <a:gd name="connsiteY171" fmla="*/ 2623930 h 3069203"/>
              <a:gd name="connsiteX172" fmla="*/ 652007 w 6694998"/>
              <a:gd name="connsiteY172" fmla="*/ 2600076 h 3069203"/>
              <a:gd name="connsiteX173" fmla="*/ 636104 w 6694998"/>
              <a:gd name="connsiteY173" fmla="*/ 2576222 h 3069203"/>
              <a:gd name="connsiteX174" fmla="*/ 620202 w 6694998"/>
              <a:gd name="connsiteY174" fmla="*/ 2512612 h 3069203"/>
              <a:gd name="connsiteX175" fmla="*/ 612250 w 6694998"/>
              <a:gd name="connsiteY175" fmla="*/ 2480807 h 3069203"/>
              <a:gd name="connsiteX176" fmla="*/ 604299 w 6694998"/>
              <a:gd name="connsiteY176" fmla="*/ 2234316 h 3069203"/>
              <a:gd name="connsiteX177" fmla="*/ 588396 w 6694998"/>
              <a:gd name="connsiteY177" fmla="*/ 2162755 h 3069203"/>
              <a:gd name="connsiteX178" fmla="*/ 572494 w 6694998"/>
              <a:gd name="connsiteY178" fmla="*/ 2051436 h 3069203"/>
              <a:gd name="connsiteX179" fmla="*/ 556591 w 6694998"/>
              <a:gd name="connsiteY179" fmla="*/ 1995777 h 3069203"/>
              <a:gd name="connsiteX180" fmla="*/ 548640 w 6694998"/>
              <a:gd name="connsiteY180" fmla="*/ 1916264 h 3069203"/>
              <a:gd name="connsiteX181" fmla="*/ 540688 w 6694998"/>
              <a:gd name="connsiteY181" fmla="*/ 1892410 h 3069203"/>
              <a:gd name="connsiteX182" fmla="*/ 516835 w 6694998"/>
              <a:gd name="connsiteY182" fmla="*/ 1796995 h 3069203"/>
              <a:gd name="connsiteX183" fmla="*/ 492981 w 6694998"/>
              <a:gd name="connsiteY183" fmla="*/ 1375576 h 3069203"/>
              <a:gd name="connsiteX184" fmla="*/ 485029 w 6694998"/>
              <a:gd name="connsiteY184" fmla="*/ 1256306 h 3069203"/>
              <a:gd name="connsiteX185" fmla="*/ 469127 w 6694998"/>
              <a:gd name="connsiteY185" fmla="*/ 1121134 h 3069203"/>
              <a:gd name="connsiteX186" fmla="*/ 461175 w 6694998"/>
              <a:gd name="connsiteY186" fmla="*/ 938254 h 3069203"/>
              <a:gd name="connsiteX187" fmla="*/ 429370 w 6694998"/>
              <a:gd name="connsiteY187" fmla="*/ 811033 h 3069203"/>
              <a:gd name="connsiteX188" fmla="*/ 421419 w 6694998"/>
              <a:gd name="connsiteY188" fmla="*/ 787179 h 3069203"/>
              <a:gd name="connsiteX189" fmla="*/ 413468 w 6694998"/>
              <a:gd name="connsiteY189" fmla="*/ 763325 h 3069203"/>
              <a:gd name="connsiteX190" fmla="*/ 389614 w 6694998"/>
              <a:gd name="connsiteY190" fmla="*/ 747422 h 3069203"/>
              <a:gd name="connsiteX191" fmla="*/ 365760 w 6694998"/>
              <a:gd name="connsiteY191" fmla="*/ 723569 h 3069203"/>
              <a:gd name="connsiteX192" fmla="*/ 318052 w 6694998"/>
              <a:gd name="connsiteY192" fmla="*/ 699715 h 3069203"/>
              <a:gd name="connsiteX193" fmla="*/ 238539 w 6694998"/>
              <a:gd name="connsiteY193" fmla="*/ 636104 h 3069203"/>
              <a:gd name="connsiteX194" fmla="*/ 198782 w 6694998"/>
              <a:gd name="connsiteY194" fmla="*/ 596348 h 3069203"/>
              <a:gd name="connsiteX195" fmla="*/ 182880 w 6694998"/>
              <a:gd name="connsiteY195" fmla="*/ 572494 h 3069203"/>
              <a:gd name="connsiteX196" fmla="*/ 143123 w 6694998"/>
              <a:gd name="connsiteY196" fmla="*/ 524786 h 3069203"/>
              <a:gd name="connsiteX197" fmla="*/ 103367 w 6694998"/>
              <a:gd name="connsiteY197" fmla="*/ 453224 h 3069203"/>
              <a:gd name="connsiteX198" fmla="*/ 95415 w 6694998"/>
              <a:gd name="connsiteY198" fmla="*/ 429370 h 3069203"/>
              <a:gd name="connsiteX199" fmla="*/ 47708 w 6694998"/>
              <a:gd name="connsiteY199" fmla="*/ 381662 h 3069203"/>
              <a:gd name="connsiteX200" fmla="*/ 39756 w 6694998"/>
              <a:gd name="connsiteY200" fmla="*/ 357809 h 3069203"/>
              <a:gd name="connsiteX201" fmla="*/ 23854 w 6694998"/>
              <a:gd name="connsiteY201" fmla="*/ 333955 h 3069203"/>
              <a:gd name="connsiteX202" fmla="*/ 15902 w 6694998"/>
              <a:gd name="connsiteY202" fmla="*/ 286247 h 3069203"/>
              <a:gd name="connsiteX203" fmla="*/ 7951 w 6694998"/>
              <a:gd name="connsiteY203" fmla="*/ 246490 h 3069203"/>
              <a:gd name="connsiteX204" fmla="*/ 0 w 6694998"/>
              <a:gd name="connsiteY204" fmla="*/ 151075 h 3069203"/>
              <a:gd name="connsiteX205" fmla="*/ 15902 w 6694998"/>
              <a:gd name="connsiteY205" fmla="*/ 79513 h 3069203"/>
              <a:gd name="connsiteX206" fmla="*/ 23854 w 6694998"/>
              <a:gd name="connsiteY206" fmla="*/ 55659 h 3069203"/>
              <a:gd name="connsiteX207" fmla="*/ 0 w 6694998"/>
              <a:gd name="connsiteY207" fmla="*/ 15902 h 306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6694998" h="3069203">
                <a:moveTo>
                  <a:pt x="0" y="15902"/>
                </a:moveTo>
                <a:lnTo>
                  <a:pt x="0" y="15902"/>
                </a:lnTo>
                <a:cubicBezTo>
                  <a:pt x="95416" y="13252"/>
                  <a:pt x="190914" y="12717"/>
                  <a:pt x="286247" y="7951"/>
                </a:cubicBezTo>
                <a:cubicBezTo>
                  <a:pt x="332623" y="5632"/>
                  <a:pt x="307355" y="-16045"/>
                  <a:pt x="333955" y="23854"/>
                </a:cubicBezTo>
                <a:cubicBezTo>
                  <a:pt x="324016" y="202732"/>
                  <a:pt x="320686" y="185273"/>
                  <a:pt x="333955" y="397565"/>
                </a:cubicBezTo>
                <a:cubicBezTo>
                  <a:pt x="335383" y="420405"/>
                  <a:pt x="348140" y="425937"/>
                  <a:pt x="357808" y="445273"/>
                </a:cubicBezTo>
                <a:cubicBezTo>
                  <a:pt x="390728" y="511112"/>
                  <a:pt x="336090" y="424620"/>
                  <a:pt x="381662" y="492981"/>
                </a:cubicBezTo>
                <a:cubicBezTo>
                  <a:pt x="384313" y="503583"/>
                  <a:pt x="385309" y="514742"/>
                  <a:pt x="389614" y="524786"/>
                </a:cubicBezTo>
                <a:cubicBezTo>
                  <a:pt x="393378" y="533570"/>
                  <a:pt x="395990" y="547878"/>
                  <a:pt x="405516" y="548640"/>
                </a:cubicBezTo>
                <a:cubicBezTo>
                  <a:pt x="532359" y="558787"/>
                  <a:pt x="659958" y="553941"/>
                  <a:pt x="787179" y="556591"/>
                </a:cubicBezTo>
                <a:cubicBezTo>
                  <a:pt x="803082" y="561892"/>
                  <a:pt x="818227" y="570643"/>
                  <a:pt x="834887" y="572494"/>
                </a:cubicBezTo>
                <a:cubicBezTo>
                  <a:pt x="964461" y="586891"/>
                  <a:pt x="882472" y="579355"/>
                  <a:pt x="1081377" y="588396"/>
                </a:cubicBezTo>
                <a:cubicBezTo>
                  <a:pt x="1221915" y="635246"/>
                  <a:pt x="1082392" y="591346"/>
                  <a:pt x="1470991" y="604299"/>
                </a:cubicBezTo>
                <a:cubicBezTo>
                  <a:pt x="1748467" y="613548"/>
                  <a:pt x="1736098" y="613683"/>
                  <a:pt x="1924215" y="628153"/>
                </a:cubicBezTo>
                <a:cubicBezTo>
                  <a:pt x="1994332" y="645681"/>
                  <a:pt x="1967729" y="641116"/>
                  <a:pt x="2091193" y="644056"/>
                </a:cubicBezTo>
                <a:lnTo>
                  <a:pt x="2623930" y="652007"/>
                </a:lnTo>
                <a:cubicBezTo>
                  <a:pt x="2680683" y="670924"/>
                  <a:pt x="2629450" y="655935"/>
                  <a:pt x="2743200" y="667909"/>
                </a:cubicBezTo>
                <a:cubicBezTo>
                  <a:pt x="2759311" y="669605"/>
                  <a:pt x="2828123" y="680123"/>
                  <a:pt x="2846567" y="683812"/>
                </a:cubicBezTo>
                <a:cubicBezTo>
                  <a:pt x="2857283" y="685955"/>
                  <a:pt x="2867770" y="689113"/>
                  <a:pt x="2878372" y="691763"/>
                </a:cubicBezTo>
                <a:cubicBezTo>
                  <a:pt x="2881022" y="707666"/>
                  <a:pt x="2881225" y="724176"/>
                  <a:pt x="2886323" y="739471"/>
                </a:cubicBezTo>
                <a:cubicBezTo>
                  <a:pt x="2914915" y="825248"/>
                  <a:pt x="2892153" y="706066"/>
                  <a:pt x="2910177" y="787179"/>
                </a:cubicBezTo>
                <a:cubicBezTo>
                  <a:pt x="2913674" y="802917"/>
                  <a:pt x="2915157" y="819041"/>
                  <a:pt x="2918128" y="834887"/>
                </a:cubicBezTo>
                <a:cubicBezTo>
                  <a:pt x="2923109" y="861453"/>
                  <a:pt x="2929588" y="887738"/>
                  <a:pt x="2934031" y="914400"/>
                </a:cubicBezTo>
                <a:cubicBezTo>
                  <a:pt x="2944204" y="975439"/>
                  <a:pt x="2938820" y="946299"/>
                  <a:pt x="2949934" y="1001864"/>
                </a:cubicBezTo>
                <a:cubicBezTo>
                  <a:pt x="2978112" y="998342"/>
                  <a:pt x="3069396" y="986400"/>
                  <a:pt x="3093057" y="985962"/>
                </a:cubicBezTo>
                <a:lnTo>
                  <a:pt x="3872285" y="978010"/>
                </a:lnTo>
                <a:cubicBezTo>
                  <a:pt x="3952400" y="957982"/>
                  <a:pt x="3838265" y="985006"/>
                  <a:pt x="3975652" y="962108"/>
                </a:cubicBezTo>
                <a:cubicBezTo>
                  <a:pt x="3983919" y="960730"/>
                  <a:pt x="3991260" y="955655"/>
                  <a:pt x="3999506" y="954156"/>
                </a:cubicBezTo>
                <a:cubicBezTo>
                  <a:pt x="4020530" y="950333"/>
                  <a:pt x="4041996" y="949454"/>
                  <a:pt x="4063116" y="946205"/>
                </a:cubicBezTo>
                <a:cubicBezTo>
                  <a:pt x="4076474" y="944150"/>
                  <a:pt x="4089477" y="940040"/>
                  <a:pt x="4102873" y="938254"/>
                </a:cubicBezTo>
                <a:cubicBezTo>
                  <a:pt x="4129276" y="934734"/>
                  <a:pt x="4155955" y="933606"/>
                  <a:pt x="4182386" y="930302"/>
                </a:cubicBezTo>
                <a:cubicBezTo>
                  <a:pt x="4202919" y="927735"/>
                  <a:pt x="4267214" y="914790"/>
                  <a:pt x="4285753" y="914400"/>
                </a:cubicBezTo>
                <a:lnTo>
                  <a:pt x="4985468" y="906449"/>
                </a:lnTo>
                <a:cubicBezTo>
                  <a:pt x="5066305" y="890280"/>
                  <a:pt x="4992022" y="906847"/>
                  <a:pt x="5049078" y="890546"/>
                </a:cubicBezTo>
                <a:cubicBezTo>
                  <a:pt x="5059585" y="887544"/>
                  <a:pt x="5070416" y="885735"/>
                  <a:pt x="5080883" y="882595"/>
                </a:cubicBezTo>
                <a:cubicBezTo>
                  <a:pt x="5096939" y="877778"/>
                  <a:pt x="5112688" y="871993"/>
                  <a:pt x="5128591" y="866692"/>
                </a:cubicBezTo>
                <a:cubicBezTo>
                  <a:pt x="5136542" y="864042"/>
                  <a:pt x="5144226" y="860385"/>
                  <a:pt x="5152445" y="858741"/>
                </a:cubicBezTo>
                <a:cubicBezTo>
                  <a:pt x="5265844" y="836061"/>
                  <a:pt x="5205008" y="844911"/>
                  <a:pt x="5335325" y="834887"/>
                </a:cubicBezTo>
                <a:cubicBezTo>
                  <a:pt x="5343276" y="832237"/>
                  <a:pt x="5350868" y="828020"/>
                  <a:pt x="5359179" y="826936"/>
                </a:cubicBezTo>
                <a:cubicBezTo>
                  <a:pt x="5412005" y="820046"/>
                  <a:pt x="5518205" y="811033"/>
                  <a:pt x="5518205" y="811033"/>
                </a:cubicBezTo>
                <a:cubicBezTo>
                  <a:pt x="5528807" y="808383"/>
                  <a:pt x="5539258" y="805037"/>
                  <a:pt x="5550010" y="803082"/>
                </a:cubicBezTo>
                <a:cubicBezTo>
                  <a:pt x="5585682" y="796596"/>
                  <a:pt x="5643065" y="790975"/>
                  <a:pt x="5677231" y="787179"/>
                </a:cubicBezTo>
                <a:lnTo>
                  <a:pt x="5828306" y="795130"/>
                </a:lnTo>
                <a:cubicBezTo>
                  <a:pt x="5854879" y="796963"/>
                  <a:pt x="5881450" y="799315"/>
                  <a:pt x="5907819" y="803082"/>
                </a:cubicBezTo>
                <a:cubicBezTo>
                  <a:pt x="5918637" y="804627"/>
                  <a:pt x="5928716" y="810372"/>
                  <a:pt x="5939624" y="811033"/>
                </a:cubicBezTo>
                <a:cubicBezTo>
                  <a:pt x="6016391" y="815685"/>
                  <a:pt x="6093349" y="816334"/>
                  <a:pt x="6170212" y="818984"/>
                </a:cubicBezTo>
                <a:cubicBezTo>
                  <a:pt x="6186115" y="821635"/>
                  <a:pt x="6202625" y="821838"/>
                  <a:pt x="6217920" y="826936"/>
                </a:cubicBezTo>
                <a:cubicBezTo>
                  <a:pt x="6226986" y="829958"/>
                  <a:pt x="6233227" y="838564"/>
                  <a:pt x="6241774" y="842838"/>
                </a:cubicBezTo>
                <a:cubicBezTo>
                  <a:pt x="6249271" y="846586"/>
                  <a:pt x="6257677" y="848139"/>
                  <a:pt x="6265628" y="850789"/>
                </a:cubicBezTo>
                <a:cubicBezTo>
                  <a:pt x="6293378" y="869290"/>
                  <a:pt x="6317067" y="880579"/>
                  <a:pt x="6337189" y="906449"/>
                </a:cubicBezTo>
                <a:cubicBezTo>
                  <a:pt x="6348923" y="921535"/>
                  <a:pt x="6368995" y="954156"/>
                  <a:pt x="6368995" y="954156"/>
                </a:cubicBezTo>
                <a:cubicBezTo>
                  <a:pt x="6397989" y="1041142"/>
                  <a:pt x="6351750" y="909392"/>
                  <a:pt x="6392848" y="1001864"/>
                </a:cubicBezTo>
                <a:cubicBezTo>
                  <a:pt x="6399656" y="1017182"/>
                  <a:pt x="6399452" y="1035624"/>
                  <a:pt x="6408751" y="1049572"/>
                </a:cubicBezTo>
                <a:cubicBezTo>
                  <a:pt x="6423097" y="1071090"/>
                  <a:pt x="6430467" y="1080008"/>
                  <a:pt x="6440556" y="1105231"/>
                </a:cubicBezTo>
                <a:cubicBezTo>
                  <a:pt x="6446782" y="1120795"/>
                  <a:pt x="6451158" y="1137036"/>
                  <a:pt x="6456459" y="1152939"/>
                </a:cubicBezTo>
                <a:cubicBezTo>
                  <a:pt x="6459109" y="1160890"/>
                  <a:pt x="6462377" y="1168662"/>
                  <a:pt x="6464410" y="1176793"/>
                </a:cubicBezTo>
                <a:cubicBezTo>
                  <a:pt x="6467061" y="1187395"/>
                  <a:pt x="6468525" y="1198366"/>
                  <a:pt x="6472362" y="1208598"/>
                </a:cubicBezTo>
                <a:cubicBezTo>
                  <a:pt x="6476524" y="1219696"/>
                  <a:pt x="6483862" y="1229398"/>
                  <a:pt x="6488264" y="1240403"/>
                </a:cubicBezTo>
                <a:cubicBezTo>
                  <a:pt x="6494490" y="1255967"/>
                  <a:pt x="6498866" y="1272208"/>
                  <a:pt x="6504167" y="1288111"/>
                </a:cubicBezTo>
                <a:lnTo>
                  <a:pt x="6512118" y="1311965"/>
                </a:lnTo>
                <a:cubicBezTo>
                  <a:pt x="6514768" y="1319916"/>
                  <a:pt x="6518036" y="1327688"/>
                  <a:pt x="6520069" y="1335819"/>
                </a:cubicBezTo>
                <a:cubicBezTo>
                  <a:pt x="6524513" y="1353595"/>
                  <a:pt x="6536183" y="1403722"/>
                  <a:pt x="6543923" y="1415332"/>
                </a:cubicBezTo>
                <a:lnTo>
                  <a:pt x="6559826" y="1439186"/>
                </a:lnTo>
                <a:cubicBezTo>
                  <a:pt x="6578046" y="1512067"/>
                  <a:pt x="6563604" y="1484611"/>
                  <a:pt x="6591631" y="1526650"/>
                </a:cubicBezTo>
                <a:cubicBezTo>
                  <a:pt x="6609567" y="1598392"/>
                  <a:pt x="6600623" y="1569526"/>
                  <a:pt x="6615485" y="1614115"/>
                </a:cubicBezTo>
                <a:cubicBezTo>
                  <a:pt x="6617465" y="1633915"/>
                  <a:pt x="6625182" y="1722394"/>
                  <a:pt x="6631388" y="1749287"/>
                </a:cubicBezTo>
                <a:cubicBezTo>
                  <a:pt x="6635157" y="1765621"/>
                  <a:pt x="6644534" y="1780460"/>
                  <a:pt x="6647290" y="1796995"/>
                </a:cubicBezTo>
                <a:cubicBezTo>
                  <a:pt x="6649941" y="1812897"/>
                  <a:pt x="6651332" y="1829062"/>
                  <a:pt x="6655242" y="1844702"/>
                </a:cubicBezTo>
                <a:cubicBezTo>
                  <a:pt x="6659308" y="1860964"/>
                  <a:pt x="6665843" y="1876507"/>
                  <a:pt x="6671144" y="1892410"/>
                </a:cubicBezTo>
                <a:lnTo>
                  <a:pt x="6679095" y="1916264"/>
                </a:lnTo>
                <a:lnTo>
                  <a:pt x="6687047" y="1940118"/>
                </a:lnTo>
                <a:lnTo>
                  <a:pt x="6694998" y="1963972"/>
                </a:lnTo>
                <a:cubicBezTo>
                  <a:pt x="6692348" y="1979875"/>
                  <a:pt x="6695046" y="1997682"/>
                  <a:pt x="6687047" y="2011680"/>
                </a:cubicBezTo>
                <a:cubicBezTo>
                  <a:pt x="6682889" y="2018957"/>
                  <a:pt x="6671252" y="2017329"/>
                  <a:pt x="6663193" y="2019631"/>
                </a:cubicBezTo>
                <a:cubicBezTo>
                  <a:pt x="6652686" y="2022633"/>
                  <a:pt x="6641895" y="2024580"/>
                  <a:pt x="6631388" y="2027582"/>
                </a:cubicBezTo>
                <a:cubicBezTo>
                  <a:pt x="6623329" y="2029885"/>
                  <a:pt x="6615753" y="2033890"/>
                  <a:pt x="6607534" y="2035534"/>
                </a:cubicBezTo>
                <a:cubicBezTo>
                  <a:pt x="6550429" y="2046955"/>
                  <a:pt x="6478495" y="2048071"/>
                  <a:pt x="6424654" y="2051436"/>
                </a:cubicBezTo>
                <a:cubicBezTo>
                  <a:pt x="6414052" y="2056737"/>
                  <a:pt x="6403854" y="2062937"/>
                  <a:pt x="6392848" y="2067339"/>
                </a:cubicBezTo>
                <a:cubicBezTo>
                  <a:pt x="6346302" y="2085958"/>
                  <a:pt x="6350305" y="2081211"/>
                  <a:pt x="6305384" y="2091193"/>
                </a:cubicBezTo>
                <a:cubicBezTo>
                  <a:pt x="6233857" y="2107087"/>
                  <a:pt x="6308176" y="2091155"/>
                  <a:pt x="6249725" y="2107096"/>
                </a:cubicBezTo>
                <a:cubicBezTo>
                  <a:pt x="6240748" y="2109544"/>
                  <a:pt x="6152474" y="2129523"/>
                  <a:pt x="6138407" y="2138901"/>
                </a:cubicBezTo>
                <a:cubicBezTo>
                  <a:pt x="6070046" y="2184473"/>
                  <a:pt x="6156538" y="2129835"/>
                  <a:pt x="6090699" y="2162755"/>
                </a:cubicBezTo>
                <a:cubicBezTo>
                  <a:pt x="6032634" y="2191787"/>
                  <a:pt x="6111328" y="2174430"/>
                  <a:pt x="6003235" y="2210462"/>
                </a:cubicBezTo>
                <a:lnTo>
                  <a:pt x="5907819" y="2242268"/>
                </a:lnTo>
                <a:lnTo>
                  <a:pt x="5860111" y="2258170"/>
                </a:lnTo>
                <a:cubicBezTo>
                  <a:pt x="5852160" y="2260821"/>
                  <a:pt x="5844388" y="2264089"/>
                  <a:pt x="5836257" y="2266122"/>
                </a:cubicBezTo>
                <a:lnTo>
                  <a:pt x="5804452" y="2274073"/>
                </a:lnTo>
                <a:cubicBezTo>
                  <a:pt x="5796501" y="2279374"/>
                  <a:pt x="5789331" y="2286095"/>
                  <a:pt x="5780598" y="2289976"/>
                </a:cubicBezTo>
                <a:cubicBezTo>
                  <a:pt x="5765280" y="2296784"/>
                  <a:pt x="5748793" y="2300577"/>
                  <a:pt x="5732890" y="2305878"/>
                </a:cubicBezTo>
                <a:cubicBezTo>
                  <a:pt x="5724939" y="2308528"/>
                  <a:pt x="5717167" y="2311796"/>
                  <a:pt x="5709036" y="2313829"/>
                </a:cubicBezTo>
                <a:cubicBezTo>
                  <a:pt x="5698434" y="2316480"/>
                  <a:pt x="5687698" y="2318641"/>
                  <a:pt x="5677231" y="2321781"/>
                </a:cubicBezTo>
                <a:cubicBezTo>
                  <a:pt x="5611712" y="2341437"/>
                  <a:pt x="5650638" y="2333423"/>
                  <a:pt x="5597718" y="2345635"/>
                </a:cubicBezTo>
                <a:lnTo>
                  <a:pt x="5526156" y="2361537"/>
                </a:lnTo>
                <a:cubicBezTo>
                  <a:pt x="5515508" y="2363994"/>
                  <a:pt x="5504718" y="2366033"/>
                  <a:pt x="5494351" y="2369489"/>
                </a:cubicBezTo>
                <a:cubicBezTo>
                  <a:pt x="5489573" y="2371082"/>
                  <a:pt x="5443026" y="2391108"/>
                  <a:pt x="5430741" y="2393342"/>
                </a:cubicBezTo>
                <a:cubicBezTo>
                  <a:pt x="5345575" y="2408827"/>
                  <a:pt x="5392401" y="2393607"/>
                  <a:pt x="5319422" y="2409245"/>
                </a:cubicBezTo>
                <a:cubicBezTo>
                  <a:pt x="5298051" y="2413824"/>
                  <a:pt x="5276546" y="2418237"/>
                  <a:pt x="5255812" y="2425148"/>
                </a:cubicBezTo>
                <a:lnTo>
                  <a:pt x="5208104" y="2441050"/>
                </a:lnTo>
                <a:cubicBezTo>
                  <a:pt x="5187659" y="2447865"/>
                  <a:pt x="5174419" y="2452958"/>
                  <a:pt x="5152445" y="2456953"/>
                </a:cubicBezTo>
                <a:cubicBezTo>
                  <a:pt x="5134006" y="2460305"/>
                  <a:pt x="5115225" y="2461551"/>
                  <a:pt x="5096786" y="2464904"/>
                </a:cubicBezTo>
                <a:cubicBezTo>
                  <a:pt x="5056896" y="2472157"/>
                  <a:pt x="5017920" y="2485391"/>
                  <a:pt x="4977516" y="2488758"/>
                </a:cubicBezTo>
                <a:lnTo>
                  <a:pt x="4882101" y="2496709"/>
                </a:lnTo>
                <a:cubicBezTo>
                  <a:pt x="4850296" y="2502010"/>
                  <a:pt x="4815525" y="2498192"/>
                  <a:pt x="4786685" y="2512612"/>
                </a:cubicBezTo>
                <a:cubicBezTo>
                  <a:pt x="4726136" y="2542887"/>
                  <a:pt x="4776921" y="2520981"/>
                  <a:pt x="4675367" y="2544417"/>
                </a:cubicBezTo>
                <a:cubicBezTo>
                  <a:pt x="4667200" y="2546302"/>
                  <a:pt x="4659572" y="2550066"/>
                  <a:pt x="4651513" y="2552369"/>
                </a:cubicBezTo>
                <a:cubicBezTo>
                  <a:pt x="4641006" y="2555371"/>
                  <a:pt x="4630175" y="2557180"/>
                  <a:pt x="4619708" y="2560320"/>
                </a:cubicBezTo>
                <a:cubicBezTo>
                  <a:pt x="4538998" y="2584532"/>
                  <a:pt x="4604707" y="2569680"/>
                  <a:pt x="4532243" y="2584174"/>
                </a:cubicBezTo>
                <a:cubicBezTo>
                  <a:pt x="4521641" y="2589475"/>
                  <a:pt x="4511333" y="2595407"/>
                  <a:pt x="4500438" y="2600076"/>
                </a:cubicBezTo>
                <a:cubicBezTo>
                  <a:pt x="4492734" y="2603378"/>
                  <a:pt x="4484081" y="2604280"/>
                  <a:pt x="4476584" y="2608028"/>
                </a:cubicBezTo>
                <a:cubicBezTo>
                  <a:pt x="4468037" y="2612302"/>
                  <a:pt x="4461277" y="2619656"/>
                  <a:pt x="4452730" y="2623930"/>
                </a:cubicBezTo>
                <a:cubicBezTo>
                  <a:pt x="4445233" y="2627678"/>
                  <a:pt x="4436373" y="2628134"/>
                  <a:pt x="4428876" y="2631882"/>
                </a:cubicBezTo>
                <a:cubicBezTo>
                  <a:pt x="4420329" y="2636156"/>
                  <a:pt x="4413569" y="2643510"/>
                  <a:pt x="4405022" y="2647784"/>
                </a:cubicBezTo>
                <a:cubicBezTo>
                  <a:pt x="4397525" y="2651532"/>
                  <a:pt x="4388872" y="2652434"/>
                  <a:pt x="4381168" y="2655736"/>
                </a:cubicBezTo>
                <a:cubicBezTo>
                  <a:pt x="4370273" y="2660405"/>
                  <a:pt x="4360461" y="2667476"/>
                  <a:pt x="4349363" y="2671638"/>
                </a:cubicBezTo>
                <a:cubicBezTo>
                  <a:pt x="4328970" y="2679285"/>
                  <a:pt x="4312935" y="2677925"/>
                  <a:pt x="4293704" y="2687541"/>
                </a:cubicBezTo>
                <a:cubicBezTo>
                  <a:pt x="4285157" y="2691815"/>
                  <a:pt x="4278397" y="2699169"/>
                  <a:pt x="4269850" y="2703443"/>
                </a:cubicBezTo>
                <a:cubicBezTo>
                  <a:pt x="4262353" y="2707191"/>
                  <a:pt x="4253493" y="2707647"/>
                  <a:pt x="4245996" y="2711395"/>
                </a:cubicBezTo>
                <a:cubicBezTo>
                  <a:pt x="4237449" y="2715669"/>
                  <a:pt x="4231090" y="2723942"/>
                  <a:pt x="4222142" y="2727297"/>
                </a:cubicBezTo>
                <a:cubicBezTo>
                  <a:pt x="4209488" y="2732042"/>
                  <a:pt x="4195638" y="2732598"/>
                  <a:pt x="4182386" y="2735249"/>
                </a:cubicBezTo>
                <a:cubicBezTo>
                  <a:pt x="4161182" y="2745851"/>
                  <a:pt x="4138500" y="2753904"/>
                  <a:pt x="4118775" y="2767054"/>
                </a:cubicBezTo>
                <a:cubicBezTo>
                  <a:pt x="4110824" y="2772355"/>
                  <a:pt x="4103705" y="2779192"/>
                  <a:pt x="4094922" y="2782956"/>
                </a:cubicBezTo>
                <a:cubicBezTo>
                  <a:pt x="4084877" y="2787261"/>
                  <a:pt x="4073349" y="2787071"/>
                  <a:pt x="4063116" y="2790908"/>
                </a:cubicBezTo>
                <a:cubicBezTo>
                  <a:pt x="4052018" y="2795070"/>
                  <a:pt x="4042206" y="2802141"/>
                  <a:pt x="4031311" y="2806810"/>
                </a:cubicBezTo>
                <a:cubicBezTo>
                  <a:pt x="4023607" y="2810112"/>
                  <a:pt x="4014954" y="2811014"/>
                  <a:pt x="4007457" y="2814762"/>
                </a:cubicBezTo>
                <a:cubicBezTo>
                  <a:pt x="3998910" y="2819036"/>
                  <a:pt x="3992336" y="2826783"/>
                  <a:pt x="3983603" y="2830664"/>
                </a:cubicBezTo>
                <a:cubicBezTo>
                  <a:pt x="3983601" y="2830665"/>
                  <a:pt x="3923970" y="2850542"/>
                  <a:pt x="3912042" y="2854518"/>
                </a:cubicBezTo>
                <a:cubicBezTo>
                  <a:pt x="3904091" y="2857168"/>
                  <a:pt x="3895685" y="2858721"/>
                  <a:pt x="3888188" y="2862469"/>
                </a:cubicBezTo>
                <a:cubicBezTo>
                  <a:pt x="3841391" y="2885867"/>
                  <a:pt x="3867624" y="2874625"/>
                  <a:pt x="3808675" y="2894275"/>
                </a:cubicBezTo>
                <a:lnTo>
                  <a:pt x="3784821" y="2902226"/>
                </a:lnTo>
                <a:cubicBezTo>
                  <a:pt x="3776870" y="2904876"/>
                  <a:pt x="3769234" y="2908799"/>
                  <a:pt x="3760967" y="2910177"/>
                </a:cubicBezTo>
                <a:lnTo>
                  <a:pt x="3713259" y="2918129"/>
                </a:lnTo>
                <a:cubicBezTo>
                  <a:pt x="3705308" y="2923430"/>
                  <a:pt x="3698353" y="2930676"/>
                  <a:pt x="3689405" y="2934031"/>
                </a:cubicBezTo>
                <a:cubicBezTo>
                  <a:pt x="3676751" y="2938776"/>
                  <a:pt x="3662863" y="2939150"/>
                  <a:pt x="3649648" y="2941982"/>
                </a:cubicBezTo>
                <a:cubicBezTo>
                  <a:pt x="3625755" y="2947102"/>
                  <a:pt x="3601697" y="2951589"/>
                  <a:pt x="3578087" y="2957885"/>
                </a:cubicBezTo>
                <a:cubicBezTo>
                  <a:pt x="3561890" y="2962204"/>
                  <a:pt x="3546282" y="2968487"/>
                  <a:pt x="3530379" y="2973788"/>
                </a:cubicBezTo>
                <a:lnTo>
                  <a:pt x="3482671" y="2989690"/>
                </a:lnTo>
                <a:cubicBezTo>
                  <a:pt x="3474720" y="2992341"/>
                  <a:pt x="3465791" y="2992993"/>
                  <a:pt x="3458817" y="2997642"/>
                </a:cubicBezTo>
                <a:cubicBezTo>
                  <a:pt x="3450866" y="3002943"/>
                  <a:pt x="3444029" y="3010522"/>
                  <a:pt x="3434963" y="3013544"/>
                </a:cubicBezTo>
                <a:cubicBezTo>
                  <a:pt x="3419668" y="3018642"/>
                  <a:pt x="3402896" y="3017586"/>
                  <a:pt x="3387255" y="3021496"/>
                </a:cubicBezTo>
                <a:cubicBezTo>
                  <a:pt x="3370993" y="3025562"/>
                  <a:pt x="3355985" y="3034111"/>
                  <a:pt x="3339548" y="3037398"/>
                </a:cubicBezTo>
                <a:cubicBezTo>
                  <a:pt x="3276186" y="3050070"/>
                  <a:pt x="3243114" y="3057789"/>
                  <a:pt x="3164619" y="3061252"/>
                </a:cubicBezTo>
                <a:cubicBezTo>
                  <a:pt x="3029552" y="3067211"/>
                  <a:pt x="2894274" y="3066553"/>
                  <a:pt x="2759102" y="3069203"/>
                </a:cubicBezTo>
                <a:cubicBezTo>
                  <a:pt x="2714064" y="3062769"/>
                  <a:pt x="2709124" y="3064012"/>
                  <a:pt x="2671638" y="3053301"/>
                </a:cubicBezTo>
                <a:cubicBezTo>
                  <a:pt x="2663579" y="3050998"/>
                  <a:pt x="2655281" y="3049097"/>
                  <a:pt x="2647784" y="3045349"/>
                </a:cubicBezTo>
                <a:cubicBezTo>
                  <a:pt x="2639237" y="3041075"/>
                  <a:pt x="2632996" y="3032469"/>
                  <a:pt x="2623930" y="3029447"/>
                </a:cubicBezTo>
                <a:cubicBezTo>
                  <a:pt x="2608635" y="3024349"/>
                  <a:pt x="2592125" y="3024146"/>
                  <a:pt x="2576222" y="3021496"/>
                </a:cubicBezTo>
                <a:cubicBezTo>
                  <a:pt x="2568271" y="3018845"/>
                  <a:pt x="2560499" y="3015577"/>
                  <a:pt x="2552368" y="3013544"/>
                </a:cubicBezTo>
                <a:cubicBezTo>
                  <a:pt x="2515946" y="3004438"/>
                  <a:pt x="2487620" y="3002469"/>
                  <a:pt x="2449002" y="2997642"/>
                </a:cubicBezTo>
                <a:cubicBezTo>
                  <a:pt x="2438400" y="2994991"/>
                  <a:pt x="2427663" y="2992830"/>
                  <a:pt x="2417196" y="2989690"/>
                </a:cubicBezTo>
                <a:cubicBezTo>
                  <a:pt x="2401140" y="2984873"/>
                  <a:pt x="2386023" y="2976544"/>
                  <a:pt x="2369488" y="2973788"/>
                </a:cubicBezTo>
                <a:cubicBezTo>
                  <a:pt x="2295507" y="2961457"/>
                  <a:pt x="2337823" y="2967440"/>
                  <a:pt x="2242268" y="2957885"/>
                </a:cubicBezTo>
                <a:cubicBezTo>
                  <a:pt x="2202624" y="2944670"/>
                  <a:pt x="2198807" y="2942042"/>
                  <a:pt x="2162755" y="2934031"/>
                </a:cubicBezTo>
                <a:cubicBezTo>
                  <a:pt x="2149562" y="2931099"/>
                  <a:pt x="2136420" y="2927659"/>
                  <a:pt x="2122998" y="2926080"/>
                </a:cubicBezTo>
                <a:cubicBezTo>
                  <a:pt x="2091301" y="2922351"/>
                  <a:pt x="2059387" y="2920779"/>
                  <a:pt x="2027582" y="2918129"/>
                </a:cubicBezTo>
                <a:cubicBezTo>
                  <a:pt x="1906714" y="2893953"/>
                  <a:pt x="2109662" y="2933202"/>
                  <a:pt x="1908313" y="2902226"/>
                </a:cubicBezTo>
                <a:cubicBezTo>
                  <a:pt x="1900029" y="2900952"/>
                  <a:pt x="1892545" y="2896480"/>
                  <a:pt x="1884459" y="2894275"/>
                </a:cubicBezTo>
                <a:cubicBezTo>
                  <a:pt x="1863373" y="2888524"/>
                  <a:pt x="1842052" y="2883673"/>
                  <a:pt x="1820848" y="2878372"/>
                </a:cubicBezTo>
                <a:cubicBezTo>
                  <a:pt x="1810246" y="2875722"/>
                  <a:pt x="1799926" y="2871410"/>
                  <a:pt x="1789043" y="2870421"/>
                </a:cubicBezTo>
                <a:cubicBezTo>
                  <a:pt x="1759888" y="2867770"/>
                  <a:pt x="1730653" y="2865890"/>
                  <a:pt x="1701579" y="2862469"/>
                </a:cubicBezTo>
                <a:cubicBezTo>
                  <a:pt x="1625623" y="2853533"/>
                  <a:pt x="1679373" y="2853168"/>
                  <a:pt x="1590261" y="2846567"/>
                </a:cubicBezTo>
                <a:cubicBezTo>
                  <a:pt x="1539971" y="2842842"/>
                  <a:pt x="1489532" y="2841493"/>
                  <a:pt x="1439186" y="2838616"/>
                </a:cubicBezTo>
                <a:lnTo>
                  <a:pt x="1311965" y="2830664"/>
                </a:lnTo>
                <a:cubicBezTo>
                  <a:pt x="1298713" y="2828014"/>
                  <a:pt x="1285630" y="2824292"/>
                  <a:pt x="1272208" y="2822713"/>
                </a:cubicBezTo>
                <a:cubicBezTo>
                  <a:pt x="1138958" y="2807037"/>
                  <a:pt x="1115171" y="2816887"/>
                  <a:pt x="946205" y="2822713"/>
                </a:cubicBezTo>
                <a:cubicBezTo>
                  <a:pt x="922302" y="2826128"/>
                  <a:pt x="876376" y="2831638"/>
                  <a:pt x="850789" y="2838616"/>
                </a:cubicBezTo>
                <a:cubicBezTo>
                  <a:pt x="834617" y="2843027"/>
                  <a:pt x="818984" y="2849217"/>
                  <a:pt x="803082" y="2854518"/>
                </a:cubicBezTo>
                <a:lnTo>
                  <a:pt x="779228" y="2862469"/>
                </a:lnTo>
                <a:cubicBezTo>
                  <a:pt x="764066" y="2872578"/>
                  <a:pt x="736550" y="2895295"/>
                  <a:pt x="715617" y="2886323"/>
                </a:cubicBezTo>
                <a:cubicBezTo>
                  <a:pt x="707977" y="2883049"/>
                  <a:pt x="694971" y="2840287"/>
                  <a:pt x="691763" y="2830664"/>
                </a:cubicBezTo>
                <a:cubicBezTo>
                  <a:pt x="689113" y="2814761"/>
                  <a:pt x="685812" y="2798954"/>
                  <a:pt x="683812" y="2782956"/>
                </a:cubicBezTo>
                <a:cubicBezTo>
                  <a:pt x="680508" y="2756525"/>
                  <a:pt x="679812" y="2729785"/>
                  <a:pt x="675861" y="2703443"/>
                </a:cubicBezTo>
                <a:cubicBezTo>
                  <a:pt x="671851" y="2676713"/>
                  <a:pt x="668505" y="2649572"/>
                  <a:pt x="659958" y="2623930"/>
                </a:cubicBezTo>
                <a:cubicBezTo>
                  <a:pt x="657308" y="2615979"/>
                  <a:pt x="655755" y="2607573"/>
                  <a:pt x="652007" y="2600076"/>
                </a:cubicBezTo>
                <a:cubicBezTo>
                  <a:pt x="647733" y="2591529"/>
                  <a:pt x="641405" y="2584173"/>
                  <a:pt x="636104" y="2576222"/>
                </a:cubicBezTo>
                <a:lnTo>
                  <a:pt x="620202" y="2512612"/>
                </a:lnTo>
                <a:lnTo>
                  <a:pt x="612250" y="2480807"/>
                </a:lnTo>
                <a:cubicBezTo>
                  <a:pt x="609600" y="2398643"/>
                  <a:pt x="608859" y="2316396"/>
                  <a:pt x="604299" y="2234316"/>
                </a:cubicBezTo>
                <a:cubicBezTo>
                  <a:pt x="602825" y="2207784"/>
                  <a:pt x="592656" y="2188313"/>
                  <a:pt x="588396" y="2162755"/>
                </a:cubicBezTo>
                <a:cubicBezTo>
                  <a:pt x="582234" y="2125782"/>
                  <a:pt x="581586" y="2087800"/>
                  <a:pt x="572494" y="2051436"/>
                </a:cubicBezTo>
                <a:cubicBezTo>
                  <a:pt x="562509" y="2011500"/>
                  <a:pt x="567998" y="2029998"/>
                  <a:pt x="556591" y="1995777"/>
                </a:cubicBezTo>
                <a:cubicBezTo>
                  <a:pt x="553941" y="1969273"/>
                  <a:pt x="552690" y="1942591"/>
                  <a:pt x="548640" y="1916264"/>
                </a:cubicBezTo>
                <a:cubicBezTo>
                  <a:pt x="547366" y="1907980"/>
                  <a:pt x="542066" y="1900677"/>
                  <a:pt x="540688" y="1892410"/>
                </a:cubicBezTo>
                <a:cubicBezTo>
                  <a:pt x="525676" y="1802343"/>
                  <a:pt x="548441" y="1844406"/>
                  <a:pt x="516835" y="1796995"/>
                </a:cubicBezTo>
                <a:cubicBezTo>
                  <a:pt x="502755" y="1290161"/>
                  <a:pt x="522349" y="1688836"/>
                  <a:pt x="492981" y="1375576"/>
                </a:cubicBezTo>
                <a:cubicBezTo>
                  <a:pt x="489262" y="1335905"/>
                  <a:pt x="488207" y="1296024"/>
                  <a:pt x="485029" y="1256306"/>
                </a:cubicBezTo>
                <a:cubicBezTo>
                  <a:pt x="479674" y="1189373"/>
                  <a:pt x="477706" y="1181190"/>
                  <a:pt x="469127" y="1121134"/>
                </a:cubicBezTo>
                <a:cubicBezTo>
                  <a:pt x="466476" y="1060174"/>
                  <a:pt x="466699" y="999021"/>
                  <a:pt x="461175" y="938254"/>
                </a:cubicBezTo>
                <a:cubicBezTo>
                  <a:pt x="456377" y="885475"/>
                  <a:pt x="444895" y="857609"/>
                  <a:pt x="429370" y="811033"/>
                </a:cubicBezTo>
                <a:lnTo>
                  <a:pt x="421419" y="787179"/>
                </a:lnTo>
                <a:cubicBezTo>
                  <a:pt x="418769" y="779228"/>
                  <a:pt x="420442" y="767974"/>
                  <a:pt x="413468" y="763325"/>
                </a:cubicBezTo>
                <a:cubicBezTo>
                  <a:pt x="405517" y="758024"/>
                  <a:pt x="396955" y="753540"/>
                  <a:pt x="389614" y="747422"/>
                </a:cubicBezTo>
                <a:cubicBezTo>
                  <a:pt x="380976" y="740223"/>
                  <a:pt x="375116" y="729806"/>
                  <a:pt x="365760" y="723569"/>
                </a:cubicBezTo>
                <a:cubicBezTo>
                  <a:pt x="310506" y="686734"/>
                  <a:pt x="374344" y="749752"/>
                  <a:pt x="318052" y="699715"/>
                </a:cubicBezTo>
                <a:cubicBezTo>
                  <a:pt x="245935" y="635611"/>
                  <a:pt x="298907" y="666289"/>
                  <a:pt x="238539" y="636104"/>
                </a:cubicBezTo>
                <a:cubicBezTo>
                  <a:pt x="196128" y="572489"/>
                  <a:pt x="251794" y="649360"/>
                  <a:pt x="198782" y="596348"/>
                </a:cubicBezTo>
                <a:cubicBezTo>
                  <a:pt x="192025" y="589591"/>
                  <a:pt x="188998" y="579835"/>
                  <a:pt x="182880" y="572494"/>
                </a:cubicBezTo>
                <a:cubicBezTo>
                  <a:pt x="131855" y="511264"/>
                  <a:pt x="182612" y="584018"/>
                  <a:pt x="143123" y="524786"/>
                </a:cubicBezTo>
                <a:cubicBezTo>
                  <a:pt x="123665" y="466410"/>
                  <a:pt x="139074" y="488931"/>
                  <a:pt x="103367" y="453224"/>
                </a:cubicBezTo>
                <a:cubicBezTo>
                  <a:pt x="100716" y="445273"/>
                  <a:pt x="100561" y="435986"/>
                  <a:pt x="95415" y="429370"/>
                </a:cubicBezTo>
                <a:cubicBezTo>
                  <a:pt x="81608" y="411618"/>
                  <a:pt x="47708" y="381662"/>
                  <a:pt x="47708" y="381662"/>
                </a:cubicBezTo>
                <a:cubicBezTo>
                  <a:pt x="45057" y="373711"/>
                  <a:pt x="43504" y="365305"/>
                  <a:pt x="39756" y="357809"/>
                </a:cubicBezTo>
                <a:cubicBezTo>
                  <a:pt x="35482" y="349262"/>
                  <a:pt x="26876" y="343021"/>
                  <a:pt x="23854" y="333955"/>
                </a:cubicBezTo>
                <a:cubicBezTo>
                  <a:pt x="18756" y="318660"/>
                  <a:pt x="18786" y="302109"/>
                  <a:pt x="15902" y="286247"/>
                </a:cubicBezTo>
                <a:cubicBezTo>
                  <a:pt x="13484" y="272950"/>
                  <a:pt x="10601" y="259742"/>
                  <a:pt x="7951" y="246490"/>
                </a:cubicBezTo>
                <a:cubicBezTo>
                  <a:pt x="5301" y="214685"/>
                  <a:pt x="0" y="182990"/>
                  <a:pt x="0" y="151075"/>
                </a:cubicBezTo>
                <a:cubicBezTo>
                  <a:pt x="0" y="142877"/>
                  <a:pt x="12835" y="90246"/>
                  <a:pt x="15902" y="79513"/>
                </a:cubicBezTo>
                <a:cubicBezTo>
                  <a:pt x="18205" y="71454"/>
                  <a:pt x="22476" y="63926"/>
                  <a:pt x="23854" y="55659"/>
                </a:cubicBezTo>
                <a:cubicBezTo>
                  <a:pt x="25161" y="47816"/>
                  <a:pt x="3976" y="22528"/>
                  <a:pt x="0" y="15902"/>
                </a:cubicBez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手繪多邊形: 圖案 2">
            <a:extLst>
              <a:ext uri="{FF2B5EF4-FFF2-40B4-BE49-F238E27FC236}">
                <a16:creationId xmlns:a16="http://schemas.microsoft.com/office/drawing/2014/main" id="{F8085F72-2A26-43C8-8AFA-7F38132E7EE8}"/>
              </a:ext>
            </a:extLst>
          </p:cNvPr>
          <p:cNvSpPr/>
          <p:nvPr/>
        </p:nvSpPr>
        <p:spPr>
          <a:xfrm>
            <a:off x="8833899" y="2089612"/>
            <a:ext cx="548640" cy="430951"/>
          </a:xfrm>
          <a:custGeom>
            <a:avLst/>
            <a:gdLst>
              <a:gd name="connsiteX0" fmla="*/ 0 w 548640"/>
              <a:gd name="connsiteY0" fmla="*/ 9532 h 430951"/>
              <a:gd name="connsiteX1" fmla="*/ 0 w 548640"/>
              <a:gd name="connsiteY1" fmla="*/ 9532 h 430951"/>
              <a:gd name="connsiteX2" fmla="*/ 238539 w 548640"/>
              <a:gd name="connsiteY2" fmla="*/ 9532 h 430951"/>
              <a:gd name="connsiteX3" fmla="*/ 286247 w 548640"/>
              <a:gd name="connsiteY3" fmla="*/ 33386 h 430951"/>
              <a:gd name="connsiteX4" fmla="*/ 326004 w 548640"/>
              <a:gd name="connsiteY4" fmla="*/ 41338 h 430951"/>
              <a:gd name="connsiteX5" fmla="*/ 397565 w 548640"/>
              <a:gd name="connsiteY5" fmla="*/ 89045 h 430951"/>
              <a:gd name="connsiteX6" fmla="*/ 421419 w 548640"/>
              <a:gd name="connsiteY6" fmla="*/ 104948 h 430951"/>
              <a:gd name="connsiteX7" fmla="*/ 429371 w 548640"/>
              <a:gd name="connsiteY7" fmla="*/ 128802 h 430951"/>
              <a:gd name="connsiteX8" fmla="*/ 453224 w 548640"/>
              <a:gd name="connsiteY8" fmla="*/ 152656 h 430951"/>
              <a:gd name="connsiteX9" fmla="*/ 469127 w 548640"/>
              <a:gd name="connsiteY9" fmla="*/ 176510 h 430951"/>
              <a:gd name="connsiteX10" fmla="*/ 508884 w 548640"/>
              <a:gd name="connsiteY10" fmla="*/ 295779 h 430951"/>
              <a:gd name="connsiteX11" fmla="*/ 524786 w 548640"/>
              <a:gd name="connsiteY11" fmla="*/ 343487 h 430951"/>
              <a:gd name="connsiteX12" fmla="*/ 532738 w 548640"/>
              <a:gd name="connsiteY12" fmla="*/ 367341 h 430951"/>
              <a:gd name="connsiteX13" fmla="*/ 548640 w 548640"/>
              <a:gd name="connsiteY13" fmla="*/ 407098 h 430951"/>
              <a:gd name="connsiteX14" fmla="*/ 333955 w 548640"/>
              <a:gd name="connsiteY14" fmla="*/ 423000 h 430951"/>
              <a:gd name="connsiteX15" fmla="*/ 294198 w 548640"/>
              <a:gd name="connsiteY15" fmla="*/ 430951 h 430951"/>
              <a:gd name="connsiteX16" fmla="*/ 103367 w 548640"/>
              <a:gd name="connsiteY16" fmla="*/ 423000 h 430951"/>
              <a:gd name="connsiteX17" fmla="*/ 79513 w 548640"/>
              <a:gd name="connsiteY17" fmla="*/ 415049 h 430951"/>
              <a:gd name="connsiteX18" fmla="*/ 71562 w 548640"/>
              <a:gd name="connsiteY18" fmla="*/ 383244 h 430951"/>
              <a:gd name="connsiteX19" fmla="*/ 55659 w 548640"/>
              <a:gd name="connsiteY19" fmla="*/ 359390 h 430951"/>
              <a:gd name="connsiteX20" fmla="*/ 31805 w 548640"/>
              <a:gd name="connsiteY20" fmla="*/ 200364 h 430951"/>
              <a:gd name="connsiteX21" fmla="*/ 23854 w 548640"/>
              <a:gd name="connsiteY21" fmla="*/ 144705 h 430951"/>
              <a:gd name="connsiteX22" fmla="*/ 0 w 548640"/>
              <a:gd name="connsiteY22" fmla="*/ 9532 h 4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640" h="430951">
                <a:moveTo>
                  <a:pt x="0" y="9532"/>
                </a:moveTo>
                <a:lnTo>
                  <a:pt x="0" y="9532"/>
                </a:lnTo>
                <a:cubicBezTo>
                  <a:pt x="111835" y="-2894"/>
                  <a:pt x="82665" y="-3458"/>
                  <a:pt x="238539" y="9532"/>
                </a:cubicBezTo>
                <a:cubicBezTo>
                  <a:pt x="270275" y="12177"/>
                  <a:pt x="256769" y="22332"/>
                  <a:pt x="286247" y="33386"/>
                </a:cubicBezTo>
                <a:cubicBezTo>
                  <a:pt x="298901" y="38131"/>
                  <a:pt x="312752" y="38687"/>
                  <a:pt x="326004" y="41338"/>
                </a:cubicBezTo>
                <a:lnTo>
                  <a:pt x="397565" y="89045"/>
                </a:lnTo>
                <a:lnTo>
                  <a:pt x="421419" y="104948"/>
                </a:lnTo>
                <a:cubicBezTo>
                  <a:pt x="424070" y="112899"/>
                  <a:pt x="424722" y="121828"/>
                  <a:pt x="429371" y="128802"/>
                </a:cubicBezTo>
                <a:cubicBezTo>
                  <a:pt x="435608" y="138158"/>
                  <a:pt x="446025" y="144018"/>
                  <a:pt x="453224" y="152656"/>
                </a:cubicBezTo>
                <a:cubicBezTo>
                  <a:pt x="459342" y="159997"/>
                  <a:pt x="463826" y="168559"/>
                  <a:pt x="469127" y="176510"/>
                </a:cubicBezTo>
                <a:lnTo>
                  <a:pt x="508884" y="295779"/>
                </a:lnTo>
                <a:lnTo>
                  <a:pt x="524786" y="343487"/>
                </a:lnTo>
                <a:cubicBezTo>
                  <a:pt x="527437" y="351438"/>
                  <a:pt x="529625" y="359559"/>
                  <a:pt x="532738" y="367341"/>
                </a:cubicBezTo>
                <a:lnTo>
                  <a:pt x="548640" y="407098"/>
                </a:lnTo>
                <a:cubicBezTo>
                  <a:pt x="461679" y="436084"/>
                  <a:pt x="553730" y="407844"/>
                  <a:pt x="333955" y="423000"/>
                </a:cubicBezTo>
                <a:cubicBezTo>
                  <a:pt x="320472" y="423930"/>
                  <a:pt x="307450" y="428301"/>
                  <a:pt x="294198" y="430951"/>
                </a:cubicBezTo>
                <a:cubicBezTo>
                  <a:pt x="230588" y="428301"/>
                  <a:pt x="166859" y="427703"/>
                  <a:pt x="103367" y="423000"/>
                </a:cubicBezTo>
                <a:cubicBezTo>
                  <a:pt x="95008" y="422381"/>
                  <a:pt x="84749" y="421594"/>
                  <a:pt x="79513" y="415049"/>
                </a:cubicBezTo>
                <a:cubicBezTo>
                  <a:pt x="72686" y="406516"/>
                  <a:pt x="75867" y="393288"/>
                  <a:pt x="71562" y="383244"/>
                </a:cubicBezTo>
                <a:cubicBezTo>
                  <a:pt x="67798" y="374460"/>
                  <a:pt x="60960" y="367341"/>
                  <a:pt x="55659" y="359390"/>
                </a:cubicBezTo>
                <a:cubicBezTo>
                  <a:pt x="33050" y="291560"/>
                  <a:pt x="50375" y="348923"/>
                  <a:pt x="31805" y="200364"/>
                </a:cubicBezTo>
                <a:cubicBezTo>
                  <a:pt x="29480" y="181767"/>
                  <a:pt x="26504" y="163258"/>
                  <a:pt x="23854" y="144705"/>
                </a:cubicBezTo>
                <a:lnTo>
                  <a:pt x="0" y="9532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8375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BE732AC-1C41-40B5-A0EA-D89CD63E4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9B3638F-9C28-44B2-A07B-3B78C0596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78" t="30493" r="27478" b="15478"/>
          <a:stretch/>
        </p:blipFill>
        <p:spPr>
          <a:xfrm>
            <a:off x="1804947" y="244032"/>
            <a:ext cx="8221648" cy="5609502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404AF234-90F5-4A25-9252-87237C92DAA5}"/>
              </a:ext>
            </a:extLst>
          </p:cNvPr>
          <p:cNvGrpSpPr/>
          <p:nvPr/>
        </p:nvGrpSpPr>
        <p:grpSpPr>
          <a:xfrm>
            <a:off x="2165405" y="795555"/>
            <a:ext cx="7105815" cy="2021194"/>
            <a:chOff x="2165406" y="804520"/>
            <a:chExt cx="7105815" cy="2021194"/>
          </a:xfrm>
        </p:grpSpPr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E8C5A248-E039-42E3-9B25-EDDB451954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7190" y="2321781"/>
              <a:ext cx="413467" cy="5039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5E47D701-D85D-4BC7-B42D-BA9E664C9E29}"/>
                </a:ext>
              </a:extLst>
            </p:cNvPr>
            <p:cNvCxnSpPr>
              <a:cxnSpLocks/>
            </p:cNvCxnSpPr>
            <p:nvPr/>
          </p:nvCxnSpPr>
          <p:spPr>
            <a:xfrm>
              <a:off x="6337190" y="2825714"/>
              <a:ext cx="15060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9B1C852D-F215-4C60-84C9-B3311DD403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5406" y="804520"/>
              <a:ext cx="4171784" cy="20211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78162443-BE51-4B6B-8685-CB3DE503EC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7190" y="866692"/>
              <a:ext cx="2934031" cy="19590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標題 1">
            <a:extLst>
              <a:ext uri="{FF2B5EF4-FFF2-40B4-BE49-F238E27FC236}">
                <a16:creationId xmlns:a16="http://schemas.microsoft.com/office/drawing/2014/main" id="{18769765-DA07-4397-BFA2-750C91D8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24" y="963889"/>
            <a:ext cx="616088" cy="3321864"/>
          </a:xfrm>
        </p:spPr>
        <p:txBody>
          <a:bodyPr vert="eaVert">
            <a:normAutofit fontScale="90000"/>
          </a:bodyPr>
          <a:lstStyle/>
          <a:p>
            <a:r>
              <a:rPr lang="zh-TW" altLang="en-US" dirty="0"/>
              <a:t>第一期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dirty="0"/>
              <a:t>標的物</a:t>
            </a:r>
          </a:p>
        </p:txBody>
      </p:sp>
    </p:spTree>
    <p:extLst>
      <p:ext uri="{BB962C8B-B14F-4D97-AF65-F5344CB8AC3E}">
        <p14:creationId xmlns:p14="http://schemas.microsoft.com/office/powerpoint/2010/main" val="12442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標題 1">
            <a:extLst>
              <a:ext uri="{FF2B5EF4-FFF2-40B4-BE49-F238E27FC236}">
                <a16:creationId xmlns:a16="http://schemas.microsoft.com/office/drawing/2014/main" id="{18769765-DA07-4397-BFA2-750C91D8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24" y="963889"/>
            <a:ext cx="616088" cy="3321864"/>
          </a:xfrm>
        </p:spPr>
        <p:txBody>
          <a:bodyPr vert="eaVert">
            <a:normAutofit fontScale="90000"/>
          </a:bodyPr>
          <a:lstStyle/>
          <a:p>
            <a:r>
              <a:rPr lang="zh-TW" altLang="en-US" dirty="0"/>
              <a:t>第一期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dirty="0"/>
              <a:t>標的物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97480C04-F55B-4E5F-BB21-EC4929FD8C0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2" t="27321" r="33384" b="8292"/>
          <a:stretch/>
        </p:blipFill>
        <p:spPr bwMode="auto">
          <a:xfrm>
            <a:off x="2470537" y="119270"/>
            <a:ext cx="7043061" cy="5823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2160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FA4507-5616-4961-B0F3-0188F2DF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zh-TW" dirty="0"/>
              <a:t>第一期新建計畫</a:t>
            </a:r>
            <a:br>
              <a:rPr lang="zh-TW" altLang="zh-TW" sz="2400" dirty="0"/>
            </a:b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3757FF-0E7D-4F68-831C-D30B0AED8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890" y="1999830"/>
            <a:ext cx="10434652" cy="3939795"/>
          </a:xfrm>
        </p:spPr>
        <p:txBody>
          <a:bodyPr>
            <a:normAutofit/>
          </a:bodyPr>
          <a:lstStyle/>
          <a:p>
            <a:pPr lvl="0"/>
            <a:r>
              <a:rPr lang="en-US" altLang="zh-TW" sz="2400" dirty="0">
                <a:latin typeface="+mn-ea"/>
              </a:rPr>
              <a:t>346</a:t>
            </a:r>
            <a:r>
              <a:rPr lang="zh-TW" altLang="zh-TW" sz="2400" dirty="0">
                <a:latin typeface="+mn-ea"/>
              </a:rPr>
              <a:t>地號</a:t>
            </a:r>
            <a:r>
              <a:rPr lang="en-US" altLang="zh-TW" sz="2400" dirty="0">
                <a:latin typeface="+mn-ea"/>
              </a:rPr>
              <a:t>(1900.01㎡)574.753</a:t>
            </a:r>
            <a:r>
              <a:rPr lang="zh-TW" altLang="zh-TW" sz="2400" dirty="0">
                <a:latin typeface="+mn-ea"/>
              </a:rPr>
              <a:t>坪</a:t>
            </a:r>
          </a:p>
          <a:p>
            <a:pPr lvl="1"/>
            <a:r>
              <a:rPr lang="en-US" altLang="zh-TW" sz="2400" dirty="0">
                <a:latin typeface="+mn-ea"/>
              </a:rPr>
              <a:t>20</a:t>
            </a:r>
            <a:r>
              <a:rPr lang="zh-TW" altLang="zh-TW" sz="2400" dirty="0">
                <a:latin typeface="+mn-ea"/>
              </a:rPr>
              <a:t>戶傳統連棟透天：每戶地坪</a:t>
            </a:r>
            <a:r>
              <a:rPr lang="en-US" altLang="zh-TW" sz="2400" dirty="0">
                <a:latin typeface="+mn-ea"/>
              </a:rPr>
              <a:t>28.74</a:t>
            </a:r>
            <a:r>
              <a:rPr lang="zh-TW" altLang="zh-TW" sz="2400" dirty="0">
                <a:latin typeface="+mn-ea"/>
              </a:rPr>
              <a:t>坪，建</a:t>
            </a:r>
            <a:r>
              <a:rPr lang="en-US" altLang="zh-TW" sz="2400" dirty="0">
                <a:latin typeface="+mn-ea"/>
              </a:rPr>
              <a:t>70</a:t>
            </a:r>
            <a:r>
              <a:rPr lang="zh-TW" altLang="zh-TW" sz="2400" dirty="0">
                <a:latin typeface="+mn-ea"/>
              </a:rPr>
              <a:t>坪，無電梯，</a:t>
            </a:r>
            <a:r>
              <a:rPr lang="en-US" altLang="zh-TW" sz="2400" dirty="0">
                <a:latin typeface="+mn-ea"/>
              </a:rPr>
              <a:t>4</a:t>
            </a:r>
            <a:r>
              <a:rPr lang="zh-TW" altLang="zh-TW" sz="2400" dirty="0">
                <a:latin typeface="+mn-ea"/>
              </a:rPr>
              <a:t>房，客廳、餐廳、廚房，</a:t>
            </a:r>
            <a:r>
              <a:rPr lang="en-US" altLang="zh-TW" sz="2400" dirty="0">
                <a:latin typeface="+mn-ea"/>
              </a:rPr>
              <a:t>1250</a:t>
            </a:r>
            <a:r>
              <a:rPr lang="zh-TW" altLang="zh-TW" sz="2400" dirty="0">
                <a:latin typeface="+mn-ea"/>
              </a:rPr>
              <a:t>～</a:t>
            </a:r>
            <a:r>
              <a:rPr lang="en-US" altLang="zh-TW" sz="2400" dirty="0">
                <a:latin typeface="+mn-ea"/>
              </a:rPr>
              <a:t>1300</a:t>
            </a:r>
            <a:r>
              <a:rPr lang="zh-TW" altLang="zh-TW" sz="2400" dirty="0">
                <a:latin typeface="+mn-ea"/>
              </a:rPr>
              <a:t>萬</a:t>
            </a:r>
            <a:r>
              <a:rPr lang="en-US" altLang="zh-TW" sz="2400" dirty="0">
                <a:latin typeface="+mn-ea"/>
              </a:rPr>
              <a:t>/</a:t>
            </a:r>
            <a:r>
              <a:rPr lang="zh-TW" altLang="zh-TW" sz="2400" dirty="0">
                <a:latin typeface="+mn-ea"/>
              </a:rPr>
              <a:t>棟，每坪單價約</a:t>
            </a:r>
            <a:r>
              <a:rPr lang="en-US" altLang="zh-TW" sz="2400" dirty="0">
                <a:latin typeface="+mn-ea"/>
              </a:rPr>
              <a:t>18</a:t>
            </a:r>
            <a:r>
              <a:rPr lang="zh-TW" altLang="zh-TW" sz="2400" dirty="0">
                <a:latin typeface="+mn-ea"/>
              </a:rPr>
              <a:t>萬。此產品符合市場主流。</a:t>
            </a:r>
            <a:r>
              <a:rPr lang="en-US" altLang="zh-TW" sz="2400" dirty="0">
                <a:latin typeface="+mn-ea"/>
              </a:rPr>
              <a:t>(</a:t>
            </a:r>
            <a:r>
              <a:rPr lang="zh-TW" altLang="en-US" sz="2400" dirty="0">
                <a:latin typeface="+mn-ea"/>
              </a:rPr>
              <a:t>電梯加配</a:t>
            </a:r>
            <a:r>
              <a:rPr lang="en-US" altLang="zh-TW" sz="2400" dirty="0">
                <a:latin typeface="+mn-ea"/>
              </a:rPr>
              <a:t>)</a:t>
            </a:r>
            <a:endParaRPr lang="zh-TW" altLang="zh-TW" sz="2400" dirty="0">
              <a:latin typeface="+mn-ea"/>
            </a:endParaRPr>
          </a:p>
          <a:p>
            <a:pPr lvl="1"/>
            <a:r>
              <a:rPr lang="en-US" altLang="zh-TW" sz="2400" dirty="0">
                <a:latin typeface="+mn-ea"/>
              </a:rPr>
              <a:t>16</a:t>
            </a:r>
            <a:r>
              <a:rPr lang="zh-TW" altLang="zh-TW" sz="2400" dirty="0">
                <a:latin typeface="+mn-ea"/>
              </a:rPr>
              <a:t>戶獨棟及雙拼別墅：每戶地坪約</a:t>
            </a:r>
            <a:r>
              <a:rPr lang="en-US" altLang="zh-TW" sz="2400" dirty="0">
                <a:latin typeface="+mn-ea"/>
              </a:rPr>
              <a:t>35.92</a:t>
            </a:r>
            <a:r>
              <a:rPr lang="zh-TW" altLang="zh-TW" sz="2400" dirty="0">
                <a:latin typeface="+mn-ea"/>
              </a:rPr>
              <a:t>坪，建</a:t>
            </a:r>
            <a:r>
              <a:rPr lang="en-US" altLang="zh-TW" sz="2400" dirty="0">
                <a:latin typeface="+mn-ea"/>
              </a:rPr>
              <a:t>87</a:t>
            </a:r>
            <a:r>
              <a:rPr lang="zh-TW" altLang="zh-TW" sz="2400" dirty="0">
                <a:latin typeface="+mn-ea"/>
              </a:rPr>
              <a:t>坪，有附電梯，一樓花園客廳，一套洗手間、淋浴；二樓客廳、餐廳、廚房、洗手間；三樓、四樓共四間全套房。</a:t>
            </a:r>
            <a:r>
              <a:rPr lang="en-US" altLang="zh-TW" sz="2400" dirty="0">
                <a:latin typeface="+mn-ea"/>
              </a:rPr>
              <a:t>1700</a:t>
            </a:r>
            <a:r>
              <a:rPr lang="zh-TW" altLang="zh-TW" sz="2400" dirty="0">
                <a:latin typeface="+mn-ea"/>
              </a:rPr>
              <a:t>～</a:t>
            </a:r>
            <a:r>
              <a:rPr lang="en-US" altLang="zh-TW" sz="2400" dirty="0">
                <a:latin typeface="+mn-ea"/>
              </a:rPr>
              <a:t>1750</a:t>
            </a:r>
            <a:r>
              <a:rPr lang="zh-TW" altLang="zh-TW" sz="2400" dirty="0">
                <a:latin typeface="+mn-ea"/>
              </a:rPr>
              <a:t>萬</a:t>
            </a:r>
            <a:r>
              <a:rPr lang="en-US" altLang="zh-TW" sz="2400" dirty="0">
                <a:latin typeface="+mn-ea"/>
              </a:rPr>
              <a:t>/</a:t>
            </a:r>
            <a:r>
              <a:rPr lang="zh-TW" altLang="zh-TW" sz="2400" dirty="0">
                <a:latin typeface="+mn-ea"/>
              </a:rPr>
              <a:t>棟，每坪單價約</a:t>
            </a:r>
            <a:r>
              <a:rPr lang="en-US" altLang="zh-TW" sz="2400" dirty="0">
                <a:latin typeface="+mn-ea"/>
              </a:rPr>
              <a:t>20</a:t>
            </a:r>
            <a:r>
              <a:rPr lang="zh-TW" altLang="zh-TW" sz="2400" dirty="0">
                <a:latin typeface="+mn-ea"/>
              </a:rPr>
              <a:t>萬。</a:t>
            </a:r>
            <a:endParaRPr lang="zh-TW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29826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D54E91-D0D0-458F-A992-E29504E65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916" y="500933"/>
            <a:ext cx="564543" cy="1311964"/>
          </a:xfrm>
        </p:spPr>
        <p:txBody>
          <a:bodyPr vert="eaVert">
            <a:normAutofit fontScale="90000"/>
          </a:bodyPr>
          <a:lstStyle/>
          <a:p>
            <a:r>
              <a:rPr lang="zh-TW" altLang="en-US" dirty="0"/>
              <a:t>標的物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56F56256-2FBE-4A63-B8B3-DC80545B6AD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3381" t="7939" r="20365" b="3551"/>
          <a:stretch/>
        </p:blipFill>
        <p:spPr>
          <a:xfrm>
            <a:off x="2172031" y="302151"/>
            <a:ext cx="7847938" cy="5439962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A057D68C-6FA7-4CFF-9C6A-C72C80997191}"/>
              </a:ext>
            </a:extLst>
          </p:cNvPr>
          <p:cNvSpPr/>
          <p:nvPr/>
        </p:nvSpPr>
        <p:spPr>
          <a:xfrm>
            <a:off x="7036904" y="3824577"/>
            <a:ext cx="2011680" cy="104162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805B27D2-0B69-4163-8518-1DD81E8314C6}"/>
              </a:ext>
            </a:extLst>
          </p:cNvPr>
          <p:cNvSpPr/>
          <p:nvPr/>
        </p:nvSpPr>
        <p:spPr>
          <a:xfrm>
            <a:off x="4293705" y="1812897"/>
            <a:ext cx="2011680" cy="17870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CB401EB4-C042-48B3-AC8A-53A71765BD4B}"/>
              </a:ext>
            </a:extLst>
          </p:cNvPr>
          <p:cNvSpPr/>
          <p:nvPr/>
        </p:nvSpPr>
        <p:spPr>
          <a:xfrm>
            <a:off x="8086476" y="4866199"/>
            <a:ext cx="1749287" cy="87591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語音泡泡: 矩形 2">
            <a:extLst>
              <a:ext uri="{FF2B5EF4-FFF2-40B4-BE49-F238E27FC236}">
                <a16:creationId xmlns:a16="http://schemas.microsoft.com/office/drawing/2014/main" id="{37A911D6-0B64-4E4B-9596-4A447811F2C0}"/>
              </a:ext>
            </a:extLst>
          </p:cNvPr>
          <p:cNvSpPr/>
          <p:nvPr/>
        </p:nvSpPr>
        <p:spPr>
          <a:xfrm>
            <a:off x="7625301" y="4110824"/>
            <a:ext cx="930303" cy="421419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第一期</a:t>
            </a:r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AC4C95B1-7E57-4263-830F-0F7EE1E61009}"/>
              </a:ext>
            </a:extLst>
          </p:cNvPr>
          <p:cNvSpPr/>
          <p:nvPr/>
        </p:nvSpPr>
        <p:spPr>
          <a:xfrm>
            <a:off x="8547653" y="5013933"/>
            <a:ext cx="930303" cy="421419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第二期</a:t>
            </a:r>
          </a:p>
        </p:txBody>
      </p:sp>
      <p:sp>
        <p:nvSpPr>
          <p:cNvPr id="12" name="語音泡泡: 矩形 11">
            <a:extLst>
              <a:ext uri="{FF2B5EF4-FFF2-40B4-BE49-F238E27FC236}">
                <a16:creationId xmlns:a16="http://schemas.microsoft.com/office/drawing/2014/main" id="{E4F3155E-B921-4D21-960A-000131E12D67}"/>
              </a:ext>
            </a:extLst>
          </p:cNvPr>
          <p:cNvSpPr/>
          <p:nvPr/>
        </p:nvSpPr>
        <p:spPr>
          <a:xfrm>
            <a:off x="4834393" y="2495715"/>
            <a:ext cx="930303" cy="421419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第三期</a:t>
            </a:r>
          </a:p>
        </p:txBody>
      </p:sp>
    </p:spTree>
    <p:extLst>
      <p:ext uri="{BB962C8B-B14F-4D97-AF65-F5344CB8AC3E}">
        <p14:creationId xmlns:p14="http://schemas.microsoft.com/office/powerpoint/2010/main" val="105861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" grpId="0"/>
      <p:bldP spid="8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FA4507-5616-4961-B0F3-0188F2DF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zh-TW" dirty="0"/>
              <a:t>第一期新建計畫</a:t>
            </a:r>
            <a:br>
              <a:rPr lang="zh-TW" altLang="zh-TW" sz="2400" dirty="0"/>
            </a:b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3757FF-0E7D-4F68-831C-D30B0AED8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2400" dirty="0">
                <a:latin typeface="+mn-ea"/>
                <a:hlinkClick r:id="rId2" action="ppaction://hlinksldjump"/>
              </a:rPr>
              <a:t>347</a:t>
            </a:r>
            <a:r>
              <a:rPr lang="zh-TW" altLang="zh-TW" sz="2400" dirty="0">
                <a:latin typeface="+mn-ea"/>
                <a:hlinkClick r:id="rId2" action="ppaction://hlinksldjump"/>
              </a:rPr>
              <a:t>地號</a:t>
            </a:r>
            <a:r>
              <a:rPr lang="en-US" altLang="zh-TW" sz="2400" dirty="0">
                <a:latin typeface="+mn-ea"/>
                <a:hlinkClick r:id="rId2" action="ppaction://hlinksldjump"/>
              </a:rPr>
              <a:t>694.546</a:t>
            </a:r>
            <a:r>
              <a:rPr lang="zh-TW" altLang="zh-TW" sz="2400" dirty="0">
                <a:latin typeface="+mn-ea"/>
                <a:hlinkClick r:id="rId2" action="ppaction://hlinksldjump"/>
              </a:rPr>
              <a:t>坪</a:t>
            </a:r>
            <a:endParaRPr lang="zh-TW" altLang="zh-TW" sz="2400" dirty="0">
              <a:latin typeface="+mn-ea"/>
            </a:endParaRPr>
          </a:p>
          <a:p>
            <a:pPr lvl="1"/>
            <a:r>
              <a:rPr lang="en-US" altLang="zh-TW" sz="2400" dirty="0">
                <a:latin typeface="+mn-ea"/>
              </a:rPr>
              <a:t>25</a:t>
            </a:r>
            <a:r>
              <a:rPr lang="zh-TW" altLang="zh-TW" sz="2400" dirty="0">
                <a:latin typeface="+mn-ea"/>
              </a:rPr>
              <a:t>戶傳統連棟透天：每戶地坪</a:t>
            </a:r>
            <a:r>
              <a:rPr lang="en-US" altLang="zh-TW" sz="2400" dirty="0">
                <a:latin typeface="+mn-ea"/>
              </a:rPr>
              <a:t>27.78</a:t>
            </a:r>
            <a:r>
              <a:rPr lang="zh-TW" altLang="zh-TW" sz="2400" dirty="0">
                <a:latin typeface="+mn-ea"/>
              </a:rPr>
              <a:t>坪，建</a:t>
            </a:r>
            <a:r>
              <a:rPr lang="en-US" altLang="zh-TW" sz="2400" dirty="0">
                <a:latin typeface="+mn-ea"/>
              </a:rPr>
              <a:t>67.5</a:t>
            </a:r>
            <a:r>
              <a:rPr lang="zh-TW" altLang="zh-TW" sz="2400" dirty="0">
                <a:latin typeface="+mn-ea"/>
              </a:rPr>
              <a:t>坪，無電梯，</a:t>
            </a:r>
            <a:r>
              <a:rPr lang="en-US" altLang="zh-TW" sz="2400" dirty="0">
                <a:latin typeface="+mn-ea"/>
              </a:rPr>
              <a:t>4</a:t>
            </a:r>
            <a:r>
              <a:rPr lang="zh-TW" altLang="zh-TW" sz="2400" dirty="0">
                <a:latin typeface="+mn-ea"/>
              </a:rPr>
              <a:t>房，客廳、餐廳、廚房，</a:t>
            </a:r>
            <a:r>
              <a:rPr lang="en-US" altLang="zh-TW" sz="2400" dirty="0">
                <a:latin typeface="+mn-ea"/>
              </a:rPr>
              <a:t>1200</a:t>
            </a:r>
            <a:r>
              <a:rPr lang="zh-TW" altLang="zh-TW" sz="2400" dirty="0">
                <a:latin typeface="+mn-ea"/>
              </a:rPr>
              <a:t>～</a:t>
            </a:r>
            <a:r>
              <a:rPr lang="en-US" altLang="zh-TW" sz="2400" dirty="0">
                <a:latin typeface="+mn-ea"/>
              </a:rPr>
              <a:t>1250</a:t>
            </a:r>
            <a:r>
              <a:rPr lang="zh-TW" altLang="zh-TW" sz="2400" dirty="0">
                <a:latin typeface="+mn-ea"/>
              </a:rPr>
              <a:t>萬</a:t>
            </a:r>
            <a:r>
              <a:rPr lang="en-US" altLang="zh-TW" sz="2400" dirty="0">
                <a:latin typeface="+mn-ea"/>
              </a:rPr>
              <a:t>/</a:t>
            </a:r>
            <a:r>
              <a:rPr lang="zh-TW" altLang="zh-TW" sz="2400" dirty="0">
                <a:latin typeface="+mn-ea"/>
              </a:rPr>
              <a:t>棟，每坪單價約</a:t>
            </a:r>
            <a:r>
              <a:rPr lang="en-US" altLang="zh-TW" sz="2400" dirty="0">
                <a:latin typeface="+mn-ea"/>
              </a:rPr>
              <a:t>18</a:t>
            </a:r>
            <a:r>
              <a:rPr lang="zh-TW" altLang="zh-TW" sz="2400" dirty="0">
                <a:latin typeface="+mn-ea"/>
              </a:rPr>
              <a:t>萬。此產品符合市場主流。</a:t>
            </a:r>
          </a:p>
          <a:p>
            <a:r>
              <a:rPr lang="en-US" altLang="zh-TW" sz="2400" dirty="0">
                <a:latin typeface="+mn-ea"/>
              </a:rPr>
              <a:t>20</a:t>
            </a:r>
            <a:r>
              <a:rPr lang="zh-TW" altLang="zh-TW" sz="2400" dirty="0">
                <a:latin typeface="+mn-ea"/>
              </a:rPr>
              <a:t>戶獨棟及雙拼別墅：每戶地約</a:t>
            </a:r>
            <a:r>
              <a:rPr lang="en-US" altLang="zh-TW" sz="2400" dirty="0">
                <a:latin typeface="+mn-ea"/>
              </a:rPr>
              <a:t>34.73</a:t>
            </a:r>
            <a:r>
              <a:rPr lang="zh-TW" altLang="zh-TW" sz="2400" dirty="0">
                <a:latin typeface="+mn-ea"/>
              </a:rPr>
              <a:t>坪，建</a:t>
            </a:r>
            <a:r>
              <a:rPr lang="en-US" altLang="zh-TW" sz="2400" dirty="0">
                <a:latin typeface="+mn-ea"/>
              </a:rPr>
              <a:t>84.39</a:t>
            </a:r>
            <a:r>
              <a:rPr lang="zh-TW" altLang="zh-TW" sz="2400" dirty="0">
                <a:latin typeface="+mn-ea"/>
              </a:rPr>
              <a:t>坪，有附電梯，一樓花園客廳，一套洗手間、淋浴；二樓客廳、餐廳、廚房、洗手間；三樓、四樓共四間全套房。</a:t>
            </a:r>
            <a:r>
              <a:rPr lang="en-US" altLang="zh-TW" sz="2400" dirty="0">
                <a:latin typeface="+mn-ea"/>
              </a:rPr>
              <a:t>1650</a:t>
            </a:r>
            <a:r>
              <a:rPr lang="zh-TW" altLang="zh-TW" sz="2400" dirty="0">
                <a:latin typeface="+mn-ea"/>
              </a:rPr>
              <a:t>～</a:t>
            </a:r>
            <a:r>
              <a:rPr lang="en-US" altLang="zh-TW" sz="2400" dirty="0">
                <a:latin typeface="+mn-ea"/>
              </a:rPr>
              <a:t>1700</a:t>
            </a:r>
            <a:r>
              <a:rPr lang="zh-TW" altLang="zh-TW" sz="2400" dirty="0">
                <a:latin typeface="+mn-ea"/>
              </a:rPr>
              <a:t>萬</a:t>
            </a:r>
            <a:r>
              <a:rPr lang="en-US" altLang="zh-TW" sz="2400" dirty="0">
                <a:latin typeface="+mn-ea"/>
              </a:rPr>
              <a:t>/</a:t>
            </a:r>
            <a:r>
              <a:rPr lang="zh-TW" altLang="zh-TW" sz="2400" dirty="0">
                <a:latin typeface="+mn-ea"/>
              </a:rPr>
              <a:t>棟，每坪單價約</a:t>
            </a:r>
            <a:r>
              <a:rPr lang="en-US" altLang="zh-TW" sz="2400" dirty="0">
                <a:latin typeface="+mn-ea"/>
              </a:rPr>
              <a:t>20</a:t>
            </a:r>
            <a:r>
              <a:rPr lang="zh-TW" altLang="zh-TW" sz="2400" dirty="0">
                <a:latin typeface="+mn-ea"/>
              </a:rPr>
              <a:t>萬。</a:t>
            </a:r>
            <a:endParaRPr lang="zh-TW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61770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標題 1">
            <a:extLst>
              <a:ext uri="{FF2B5EF4-FFF2-40B4-BE49-F238E27FC236}">
                <a16:creationId xmlns:a16="http://schemas.microsoft.com/office/drawing/2014/main" id="{18769765-DA07-4397-BFA2-750C91D8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24" y="963889"/>
            <a:ext cx="616088" cy="3321864"/>
          </a:xfrm>
        </p:spPr>
        <p:txBody>
          <a:bodyPr vert="eaVert">
            <a:normAutofit fontScale="90000"/>
          </a:bodyPr>
          <a:lstStyle/>
          <a:p>
            <a:r>
              <a:rPr lang="zh-TW" altLang="en-US" dirty="0"/>
              <a:t>第一期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dirty="0"/>
              <a:t>標的物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F70BB7D-72A3-47F5-BA5E-AF021E8F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1" t="29804" r="29765" b="11843"/>
          <a:stretch/>
        </p:blipFill>
        <p:spPr>
          <a:xfrm>
            <a:off x="2180215" y="315701"/>
            <a:ext cx="7831569" cy="5435343"/>
          </a:xfrm>
          <a:prstGeom prst="rect">
            <a:avLst/>
          </a:prstGeo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80F52D5-4317-4493-BBB8-9311C887B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1518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標題 1">
            <a:extLst>
              <a:ext uri="{FF2B5EF4-FFF2-40B4-BE49-F238E27FC236}">
                <a16:creationId xmlns:a16="http://schemas.microsoft.com/office/drawing/2014/main" id="{18769765-DA07-4397-BFA2-750C91D8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24" y="963889"/>
            <a:ext cx="616088" cy="3321864"/>
          </a:xfrm>
        </p:spPr>
        <p:txBody>
          <a:bodyPr vert="eaVert">
            <a:normAutofit fontScale="90000"/>
          </a:bodyPr>
          <a:lstStyle/>
          <a:p>
            <a:r>
              <a:rPr lang="zh-TW" altLang="en-US" dirty="0"/>
              <a:t>第一期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dirty="0"/>
              <a:t>標的物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3BD6C0A-9EC4-476E-B95B-DF9FBEDD3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23" t="32928" r="46715" b="12499"/>
          <a:stretch/>
        </p:blipFill>
        <p:spPr>
          <a:xfrm>
            <a:off x="1975415" y="512068"/>
            <a:ext cx="7973437" cy="51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61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FA4507-5616-4961-B0F3-0188F2DF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zh-TW" dirty="0"/>
              <a:t>第一期新建計畫</a:t>
            </a:r>
            <a:br>
              <a:rPr lang="zh-TW" altLang="zh-TW" sz="2400" dirty="0"/>
            </a:b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3757FF-0E7D-4F68-831C-D30B0AED8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2400" dirty="0">
                <a:hlinkClick r:id="rId2" action="ppaction://hlinksldjump"/>
              </a:rPr>
              <a:t>335</a:t>
            </a:r>
            <a:r>
              <a:rPr lang="zh-TW" altLang="zh-TW" sz="2400" dirty="0">
                <a:hlinkClick r:id="rId2" action="ppaction://hlinksldjump"/>
              </a:rPr>
              <a:t>地號</a:t>
            </a:r>
            <a:r>
              <a:rPr lang="en-US" altLang="zh-TW" sz="2400" dirty="0">
                <a:hlinkClick r:id="rId2" action="ppaction://hlinksldjump"/>
              </a:rPr>
              <a:t>39.87</a:t>
            </a:r>
            <a:r>
              <a:rPr lang="zh-TW" altLang="zh-TW" sz="2400" dirty="0">
                <a:hlinkClick r:id="rId2" action="ppaction://hlinksldjump"/>
              </a:rPr>
              <a:t>坪</a:t>
            </a:r>
            <a:endParaRPr lang="zh-TW" altLang="zh-TW" sz="2400" dirty="0"/>
          </a:p>
          <a:p>
            <a:pPr lvl="1"/>
            <a:r>
              <a:rPr lang="zh-TW" altLang="zh-TW" sz="2400" dirty="0"/>
              <a:t>面前道路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zh-TW" sz="2400" dirty="0"/>
              <a:t>清河路一段</a:t>
            </a:r>
          </a:p>
          <a:p>
            <a:pPr lvl="1"/>
            <a:r>
              <a:rPr lang="zh-TW" altLang="zh-TW" sz="2400" dirty="0"/>
              <a:t>興建建設公司辦公室及銷售中心約</a:t>
            </a:r>
            <a:r>
              <a:rPr lang="en-US" altLang="zh-TW" sz="2400" dirty="0"/>
              <a:t>96.88</a:t>
            </a:r>
            <a:r>
              <a:rPr lang="zh-TW" altLang="zh-TW" sz="2400" dirty="0"/>
              <a:t>坪</a:t>
            </a:r>
          </a:p>
          <a:p>
            <a:pPr lvl="0"/>
            <a:r>
              <a:rPr lang="en-US" altLang="zh-TW" sz="2400" dirty="0">
                <a:hlinkClick r:id="rId2" action="ppaction://hlinksldjump"/>
              </a:rPr>
              <a:t>269</a:t>
            </a:r>
            <a:r>
              <a:rPr lang="zh-TW" altLang="zh-TW" sz="2400" dirty="0">
                <a:hlinkClick r:id="rId2" action="ppaction://hlinksldjump"/>
              </a:rPr>
              <a:t>地號</a:t>
            </a:r>
            <a:r>
              <a:rPr lang="en-US" altLang="zh-TW" sz="2400" dirty="0">
                <a:hlinkClick r:id="rId2" action="ppaction://hlinksldjump"/>
              </a:rPr>
              <a:t>148.068</a:t>
            </a:r>
            <a:r>
              <a:rPr lang="zh-TW" altLang="zh-TW" sz="2400" dirty="0">
                <a:hlinkClick r:id="rId2" action="ppaction://hlinksldjump"/>
              </a:rPr>
              <a:t>坪</a:t>
            </a:r>
            <a:endParaRPr lang="zh-TW" altLang="zh-TW" sz="2400" dirty="0"/>
          </a:p>
          <a:p>
            <a:pPr lvl="1"/>
            <a:r>
              <a:rPr lang="zh-TW" altLang="zh-TW" sz="2400" dirty="0"/>
              <a:t>面前道路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zh-TW" sz="2400" dirty="0"/>
              <a:t>清河路一段利成二段交叉口</a:t>
            </a:r>
          </a:p>
          <a:p>
            <a:pPr lvl="1"/>
            <a:r>
              <a:rPr lang="zh-TW" altLang="zh-TW" sz="2400" dirty="0">
                <a:solidFill>
                  <a:srgbClr val="FF0000"/>
                </a:solidFill>
              </a:rPr>
              <a:t>興建指標性</a:t>
            </a:r>
            <a:r>
              <a:rPr lang="zh-TW" altLang="zh-TW" sz="2400" dirty="0"/>
              <a:t>基金會與圖書館約</a:t>
            </a:r>
            <a:r>
              <a:rPr lang="en-US" altLang="zh-TW" sz="2400" dirty="0"/>
              <a:t>359.8</a:t>
            </a:r>
            <a:r>
              <a:rPr lang="zh-TW" altLang="zh-TW" sz="2400" dirty="0"/>
              <a:t>坪</a:t>
            </a:r>
          </a:p>
        </p:txBody>
      </p:sp>
    </p:spTree>
    <p:extLst>
      <p:ext uri="{BB962C8B-B14F-4D97-AF65-F5344CB8AC3E}">
        <p14:creationId xmlns:p14="http://schemas.microsoft.com/office/powerpoint/2010/main" val="3228581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BE732AC-1C41-40B5-A0EA-D89CD63E4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9B3638F-9C28-44B2-A07B-3B78C0596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78" t="30493" r="27478" b="15478"/>
          <a:stretch/>
        </p:blipFill>
        <p:spPr>
          <a:xfrm>
            <a:off x="1804947" y="244032"/>
            <a:ext cx="8221648" cy="5609502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E8C5A248-E039-42E3-9B25-EDDB45195476}"/>
              </a:ext>
            </a:extLst>
          </p:cNvPr>
          <p:cNvCxnSpPr>
            <a:cxnSpLocks/>
          </p:cNvCxnSpPr>
          <p:nvPr/>
        </p:nvCxnSpPr>
        <p:spPr>
          <a:xfrm flipH="1" flipV="1">
            <a:off x="3283889" y="1853754"/>
            <a:ext cx="3024146" cy="965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5E47D701-D85D-4BC7-B42D-BA9E664C9E29}"/>
              </a:ext>
            </a:extLst>
          </p:cNvPr>
          <p:cNvCxnSpPr>
            <a:cxnSpLocks/>
          </p:cNvCxnSpPr>
          <p:nvPr/>
        </p:nvCxnSpPr>
        <p:spPr>
          <a:xfrm flipH="1">
            <a:off x="3450866" y="2819198"/>
            <a:ext cx="2857168" cy="162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9B1C852D-F215-4C60-84C9-B3311DD403E2}"/>
              </a:ext>
            </a:extLst>
          </p:cNvPr>
          <p:cNvCxnSpPr>
            <a:cxnSpLocks/>
          </p:cNvCxnSpPr>
          <p:nvPr/>
        </p:nvCxnSpPr>
        <p:spPr>
          <a:xfrm flipH="1">
            <a:off x="5025224" y="2819199"/>
            <a:ext cx="1282810" cy="401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78162443-BE51-4B6B-8685-CB3DE503ECDE}"/>
              </a:ext>
            </a:extLst>
          </p:cNvPr>
          <p:cNvCxnSpPr>
            <a:cxnSpLocks/>
          </p:cNvCxnSpPr>
          <p:nvPr/>
        </p:nvCxnSpPr>
        <p:spPr>
          <a:xfrm flipH="1" flipV="1">
            <a:off x="5120640" y="1329136"/>
            <a:ext cx="1187394" cy="1490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標題 1">
            <a:extLst>
              <a:ext uri="{FF2B5EF4-FFF2-40B4-BE49-F238E27FC236}">
                <a16:creationId xmlns:a16="http://schemas.microsoft.com/office/drawing/2014/main" id="{6A2A178B-BFC4-4773-8FFE-1A4F3D79F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31908" y="976451"/>
            <a:ext cx="605238" cy="3685494"/>
          </a:xfrm>
        </p:spPr>
        <p:txBody>
          <a:bodyPr vert="eaVert">
            <a:normAutofit fontScale="90000"/>
          </a:bodyPr>
          <a:lstStyle/>
          <a:p>
            <a:r>
              <a:rPr lang="zh-TW" altLang="en-US" dirty="0"/>
              <a:t>第二期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dirty="0"/>
              <a:t>標的物</a:t>
            </a:r>
          </a:p>
        </p:txBody>
      </p:sp>
    </p:spTree>
    <p:extLst>
      <p:ext uri="{BB962C8B-B14F-4D97-AF65-F5344CB8AC3E}">
        <p14:creationId xmlns:p14="http://schemas.microsoft.com/office/powerpoint/2010/main" val="3678700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FA4507-5616-4961-B0F3-0188F2DF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zh-TW" dirty="0"/>
              <a:t>第</a:t>
            </a:r>
            <a:r>
              <a:rPr lang="zh-TW" altLang="en-US" dirty="0"/>
              <a:t>三</a:t>
            </a:r>
            <a:r>
              <a:rPr lang="zh-TW" altLang="zh-TW" dirty="0"/>
              <a:t>期新建計畫</a:t>
            </a:r>
            <a:br>
              <a:rPr lang="zh-TW" altLang="zh-TW" sz="2400" dirty="0"/>
            </a:b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3757FF-0E7D-4F68-831C-D30B0AED8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3200" dirty="0">
                <a:hlinkClick r:id="rId2" action="ppaction://hlinksldjump"/>
              </a:rPr>
              <a:t>302</a:t>
            </a:r>
            <a:r>
              <a:rPr lang="zh-TW" altLang="zh-TW" sz="3200" dirty="0">
                <a:hlinkClick r:id="rId2" action="ppaction://hlinksldjump"/>
              </a:rPr>
              <a:t>、</a:t>
            </a:r>
            <a:r>
              <a:rPr lang="en-US" altLang="zh-TW" sz="3200" dirty="0">
                <a:hlinkClick r:id="rId2" action="ppaction://hlinksldjump"/>
              </a:rPr>
              <a:t>338</a:t>
            </a:r>
            <a:r>
              <a:rPr lang="zh-TW" altLang="zh-TW" sz="3200" dirty="0">
                <a:hlinkClick r:id="rId2" action="ppaction://hlinksldjump"/>
              </a:rPr>
              <a:t>、</a:t>
            </a:r>
            <a:r>
              <a:rPr lang="en-US" altLang="zh-TW" sz="3200" dirty="0">
                <a:hlinkClick r:id="rId2" action="ppaction://hlinksldjump"/>
              </a:rPr>
              <a:t>341</a:t>
            </a:r>
            <a:r>
              <a:rPr lang="zh-TW" altLang="zh-TW" sz="3200" dirty="0">
                <a:hlinkClick r:id="rId2" action="ppaction://hlinksldjump"/>
              </a:rPr>
              <a:t>、</a:t>
            </a:r>
            <a:r>
              <a:rPr lang="en-US" altLang="zh-TW" sz="3200" dirty="0">
                <a:hlinkClick r:id="rId2" action="ppaction://hlinksldjump"/>
              </a:rPr>
              <a:t>342</a:t>
            </a:r>
            <a:r>
              <a:rPr lang="zh-TW" altLang="zh-TW" sz="3200" dirty="0">
                <a:hlinkClick r:id="rId2" action="ppaction://hlinksldjump"/>
              </a:rPr>
              <a:t>、</a:t>
            </a:r>
            <a:r>
              <a:rPr lang="en-US" altLang="zh-TW" sz="3200" dirty="0">
                <a:hlinkClick r:id="rId2" action="ppaction://hlinksldjump"/>
              </a:rPr>
              <a:t>344</a:t>
            </a:r>
            <a:r>
              <a:rPr lang="zh-TW" altLang="zh-TW" sz="3200" dirty="0">
                <a:hlinkClick r:id="rId2" action="ppaction://hlinksldjump"/>
              </a:rPr>
              <a:t>、</a:t>
            </a:r>
            <a:r>
              <a:rPr lang="en-US" altLang="zh-TW" sz="3200" dirty="0">
                <a:hlinkClick r:id="rId2" action="ppaction://hlinksldjump"/>
              </a:rPr>
              <a:t>345</a:t>
            </a:r>
            <a:r>
              <a:rPr lang="zh-TW" altLang="zh-TW" sz="3200" dirty="0">
                <a:hlinkClick r:id="rId2" action="ppaction://hlinksldjump"/>
              </a:rPr>
              <a:t>地號</a:t>
            </a:r>
            <a:endParaRPr lang="zh-TW" altLang="zh-TW" sz="3200" dirty="0"/>
          </a:p>
          <a:p>
            <a:pPr lvl="1"/>
            <a:r>
              <a:rPr lang="zh-TW" altLang="zh-TW" sz="3200" dirty="0"/>
              <a:t>高級別墅：依其地形興建大庭院大坪數別墅。</a:t>
            </a:r>
          </a:p>
          <a:p>
            <a:pPr lvl="1"/>
            <a:r>
              <a:rPr lang="zh-TW" altLang="zh-TW" sz="3200" dirty="0"/>
              <a:t>造型獨特依消費者自行選擇</a:t>
            </a:r>
            <a:r>
              <a:rPr lang="zh-TW" altLang="zh-TW" sz="36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64863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BE732AC-1C41-40B5-A0EA-D89CD63E4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9B3638F-9C28-44B2-A07B-3B78C0596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78" t="30493" r="27478" b="15478"/>
          <a:stretch/>
        </p:blipFill>
        <p:spPr>
          <a:xfrm>
            <a:off x="1804947" y="244032"/>
            <a:ext cx="8221648" cy="5609502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E8C5A248-E039-42E3-9B25-EDDB45195476}"/>
              </a:ext>
            </a:extLst>
          </p:cNvPr>
          <p:cNvCxnSpPr>
            <a:cxnSpLocks/>
          </p:cNvCxnSpPr>
          <p:nvPr/>
        </p:nvCxnSpPr>
        <p:spPr>
          <a:xfrm flipV="1">
            <a:off x="6308035" y="1606163"/>
            <a:ext cx="251791" cy="1213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5E47D701-D85D-4BC7-B42D-BA9E664C9E29}"/>
              </a:ext>
            </a:extLst>
          </p:cNvPr>
          <p:cNvCxnSpPr>
            <a:cxnSpLocks/>
          </p:cNvCxnSpPr>
          <p:nvPr/>
        </p:nvCxnSpPr>
        <p:spPr>
          <a:xfrm flipH="1" flipV="1">
            <a:off x="4603805" y="2015732"/>
            <a:ext cx="1704229" cy="803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78162443-BE51-4B6B-8685-CB3DE503ECDE}"/>
              </a:ext>
            </a:extLst>
          </p:cNvPr>
          <p:cNvCxnSpPr>
            <a:cxnSpLocks/>
          </p:cNvCxnSpPr>
          <p:nvPr/>
        </p:nvCxnSpPr>
        <p:spPr>
          <a:xfrm flipV="1">
            <a:off x="6308034" y="1765190"/>
            <a:ext cx="1730735" cy="1054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標題 1">
            <a:extLst>
              <a:ext uri="{FF2B5EF4-FFF2-40B4-BE49-F238E27FC236}">
                <a16:creationId xmlns:a16="http://schemas.microsoft.com/office/drawing/2014/main" id="{6A2A178B-BFC4-4773-8FFE-1A4F3D79F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31908" y="976451"/>
            <a:ext cx="605238" cy="3685494"/>
          </a:xfrm>
        </p:spPr>
        <p:txBody>
          <a:bodyPr vert="eaVert">
            <a:normAutofit fontScale="90000"/>
          </a:bodyPr>
          <a:lstStyle/>
          <a:p>
            <a:r>
              <a:rPr lang="zh-TW" altLang="en-US" dirty="0"/>
              <a:t>第三期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dirty="0"/>
              <a:t>標的物</a:t>
            </a:r>
          </a:p>
        </p:txBody>
      </p:sp>
    </p:spTree>
    <p:extLst>
      <p:ext uri="{BB962C8B-B14F-4D97-AF65-F5344CB8AC3E}">
        <p14:creationId xmlns:p14="http://schemas.microsoft.com/office/powerpoint/2010/main" val="4057905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FA4507-5616-4961-B0F3-0188F2DF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zh-TW" dirty="0"/>
              <a:t>第</a:t>
            </a:r>
            <a:r>
              <a:rPr lang="zh-TW" altLang="en-US" dirty="0"/>
              <a:t>二</a:t>
            </a:r>
            <a:r>
              <a:rPr lang="zh-TW" altLang="zh-TW" dirty="0"/>
              <a:t>期新建計畫</a:t>
            </a:r>
            <a:br>
              <a:rPr lang="zh-TW" altLang="zh-TW" sz="2400" dirty="0"/>
            </a:b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3757FF-0E7D-4F68-831C-D30B0AED8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3200" dirty="0">
                <a:hlinkClick r:id="rId2" action="ppaction://hlinksldjump"/>
              </a:rPr>
              <a:t>348</a:t>
            </a:r>
            <a:r>
              <a:rPr lang="zh-TW" altLang="zh-TW" sz="3200" dirty="0">
                <a:hlinkClick r:id="rId2" action="ppaction://hlinksldjump"/>
              </a:rPr>
              <a:t>、</a:t>
            </a:r>
            <a:r>
              <a:rPr lang="en-US" altLang="zh-TW" sz="3200" dirty="0">
                <a:hlinkClick r:id="rId2" action="ppaction://hlinksldjump"/>
              </a:rPr>
              <a:t>350</a:t>
            </a:r>
            <a:r>
              <a:rPr lang="zh-TW" altLang="zh-TW" sz="3200" dirty="0">
                <a:hlinkClick r:id="rId2" action="ppaction://hlinksldjump"/>
              </a:rPr>
              <a:t>地號及</a:t>
            </a:r>
            <a:r>
              <a:rPr lang="en-US" altLang="zh-TW" sz="3200" dirty="0">
                <a:hlinkClick r:id="rId2" action="ppaction://hlinksldjump"/>
              </a:rPr>
              <a:t>337</a:t>
            </a:r>
            <a:r>
              <a:rPr lang="zh-TW" altLang="zh-TW" sz="3200" dirty="0">
                <a:hlinkClick r:id="rId2" action="ppaction://hlinksldjump"/>
              </a:rPr>
              <a:t>地號部分</a:t>
            </a:r>
            <a:endParaRPr lang="zh-TW" altLang="zh-TW" sz="3200" dirty="0"/>
          </a:p>
          <a:p>
            <a:pPr lvl="1"/>
            <a:r>
              <a:rPr lang="zh-TW" altLang="zh-TW" sz="3200" dirty="0"/>
              <a:t>申請變更甲建</a:t>
            </a:r>
          </a:p>
          <a:p>
            <a:pPr lvl="1"/>
            <a:r>
              <a:rPr lang="zh-TW" altLang="zh-TW" sz="3200" dirty="0"/>
              <a:t>傳統連棟透天或獨棟及雙拼別墅。</a:t>
            </a:r>
          </a:p>
        </p:txBody>
      </p:sp>
    </p:spTree>
    <p:extLst>
      <p:ext uri="{BB962C8B-B14F-4D97-AF65-F5344CB8AC3E}">
        <p14:creationId xmlns:p14="http://schemas.microsoft.com/office/powerpoint/2010/main" val="2017479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C789A8-199A-4C95-9793-4ED8A2D21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000" b="1" dirty="0"/>
              <a:t>整  體  </a:t>
            </a:r>
            <a:r>
              <a:rPr lang="zh-TW" altLang="zh-TW" sz="4000" b="1" dirty="0"/>
              <a:t>營</a:t>
            </a:r>
            <a:r>
              <a:rPr lang="zh-TW" altLang="en-US" sz="4000" b="1" dirty="0"/>
              <a:t>  </a:t>
            </a:r>
            <a:r>
              <a:rPr lang="zh-TW" altLang="zh-TW" sz="4000" b="1" dirty="0"/>
              <a:t>建</a:t>
            </a:r>
            <a:r>
              <a:rPr lang="zh-TW" altLang="en-US" sz="4000" b="1" dirty="0"/>
              <a:t>  </a:t>
            </a:r>
            <a:r>
              <a:rPr lang="zh-TW" altLang="zh-TW" sz="4000" b="1" dirty="0"/>
              <a:t>目</a:t>
            </a:r>
            <a:r>
              <a:rPr lang="zh-TW" altLang="en-US" sz="4000" b="1" dirty="0"/>
              <a:t>  </a:t>
            </a:r>
            <a:r>
              <a:rPr lang="zh-TW" altLang="zh-TW" sz="4000" b="1" dirty="0"/>
              <a:t>標</a:t>
            </a:r>
            <a:endParaRPr lang="zh-TW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3AF3F0-1BFC-42A6-90CB-CE60DE83E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2800" dirty="0"/>
              <a:t>建物獨立性</a:t>
            </a:r>
            <a:endParaRPr lang="en-US" altLang="zh-TW" sz="2800" dirty="0"/>
          </a:p>
          <a:p>
            <a:pPr lvl="1"/>
            <a:r>
              <a:rPr lang="zh-TW" altLang="en-US" sz="2800" dirty="0"/>
              <a:t>私密性</a:t>
            </a:r>
            <a:endParaRPr lang="en-US" altLang="zh-TW" sz="2800" dirty="0"/>
          </a:p>
          <a:p>
            <a:pPr lvl="1"/>
            <a:r>
              <a:rPr lang="zh-TW" altLang="en-US" sz="2800" dirty="0"/>
              <a:t>通風  採光  個性</a:t>
            </a:r>
            <a:endParaRPr lang="en-US" altLang="zh-TW" sz="2800" dirty="0"/>
          </a:p>
          <a:p>
            <a:r>
              <a:rPr lang="zh-TW" altLang="en-US" sz="2800" dirty="0">
                <a:hlinkClick r:id="rId2" action="ppaction://hlinksldjump"/>
              </a:rPr>
              <a:t>社區封閉性</a:t>
            </a:r>
            <a:endParaRPr lang="en-US" altLang="zh-TW" sz="2800" dirty="0"/>
          </a:p>
          <a:p>
            <a:pPr lvl="1"/>
            <a:r>
              <a:rPr lang="zh-TW" altLang="en-US" sz="2800" dirty="0"/>
              <a:t>安全管理</a:t>
            </a:r>
            <a:endParaRPr lang="en-US" altLang="zh-TW" sz="2800" dirty="0"/>
          </a:p>
          <a:p>
            <a:pPr lvl="1"/>
            <a:r>
              <a:rPr lang="en-US" altLang="zh-TW" sz="2800" dirty="0"/>
              <a:t>AI(</a:t>
            </a:r>
            <a:r>
              <a:rPr lang="zh-TW" altLang="en-US" sz="2800" dirty="0"/>
              <a:t>人工智能</a:t>
            </a:r>
            <a:r>
              <a:rPr lang="en-US" altLang="zh-TW" sz="2800" dirty="0"/>
              <a:t>)</a:t>
            </a:r>
            <a:r>
              <a:rPr lang="zh-TW" altLang="en-US" sz="2800" dirty="0"/>
              <a:t>運用</a:t>
            </a:r>
            <a:endParaRPr lang="en-US" altLang="zh-TW" sz="2800" dirty="0"/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9580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085E8C-CCCC-4E3D-B0A0-B6836672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A6A79D7-5B31-4D97-9BF2-83AC253FC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626" y="0"/>
            <a:ext cx="8171886" cy="6116146"/>
          </a:xfrm>
        </p:spPr>
      </p:pic>
    </p:spTree>
    <p:extLst>
      <p:ext uri="{BB962C8B-B14F-4D97-AF65-F5344CB8AC3E}">
        <p14:creationId xmlns:p14="http://schemas.microsoft.com/office/powerpoint/2010/main" val="1386233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FA4507-5616-4961-B0F3-0188F2DF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dirty="0"/>
              <a:t>計畫一：</a:t>
            </a: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3757FF-0E7D-4F68-831C-D30B0AED8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宜蘭縣五結鄉新甲段</a:t>
            </a:r>
          </a:p>
          <a:p>
            <a:r>
              <a:rPr lang="zh-TW" altLang="zh-TW" dirty="0"/>
              <a:t>地號：</a:t>
            </a:r>
            <a:r>
              <a:rPr lang="en-US" altLang="zh-TW" dirty="0"/>
              <a:t>301</a:t>
            </a:r>
            <a:r>
              <a:rPr lang="zh-TW" altLang="zh-TW" dirty="0"/>
              <a:t>、</a:t>
            </a:r>
            <a:r>
              <a:rPr lang="en-US" altLang="zh-TW" dirty="0"/>
              <a:t>302</a:t>
            </a:r>
            <a:r>
              <a:rPr lang="zh-TW" altLang="zh-TW" dirty="0"/>
              <a:t>、</a:t>
            </a:r>
            <a:r>
              <a:rPr lang="en-US" altLang="zh-TW" dirty="0"/>
              <a:t>335</a:t>
            </a:r>
            <a:r>
              <a:rPr lang="zh-TW" altLang="zh-TW" dirty="0"/>
              <a:t>、</a:t>
            </a:r>
            <a:r>
              <a:rPr lang="en-US" altLang="zh-TW" dirty="0"/>
              <a:t>336</a:t>
            </a:r>
            <a:r>
              <a:rPr lang="zh-TW" altLang="zh-TW" dirty="0"/>
              <a:t>、</a:t>
            </a:r>
            <a:r>
              <a:rPr lang="en-US" altLang="zh-TW" dirty="0"/>
              <a:t>337</a:t>
            </a:r>
            <a:r>
              <a:rPr lang="zh-TW" altLang="zh-TW" dirty="0"/>
              <a:t>、</a:t>
            </a:r>
            <a:r>
              <a:rPr lang="en-US" altLang="zh-TW" dirty="0"/>
              <a:t>338</a:t>
            </a:r>
            <a:r>
              <a:rPr lang="zh-TW" altLang="zh-TW" dirty="0"/>
              <a:t>、</a:t>
            </a:r>
            <a:r>
              <a:rPr lang="en-US" altLang="zh-TW" dirty="0"/>
              <a:t>340</a:t>
            </a:r>
            <a:r>
              <a:rPr lang="zh-TW" altLang="zh-TW" dirty="0"/>
              <a:t>、</a:t>
            </a:r>
            <a:r>
              <a:rPr lang="en-US" altLang="zh-TW" dirty="0"/>
              <a:t>341</a:t>
            </a:r>
            <a:r>
              <a:rPr lang="zh-TW" altLang="zh-TW" dirty="0"/>
              <a:t>、</a:t>
            </a:r>
            <a:r>
              <a:rPr lang="en-US" altLang="zh-TW" dirty="0"/>
              <a:t>342</a:t>
            </a:r>
            <a:r>
              <a:rPr lang="zh-TW" altLang="zh-TW" dirty="0"/>
              <a:t>、</a:t>
            </a:r>
            <a:r>
              <a:rPr lang="en-US" altLang="zh-TW" dirty="0"/>
              <a:t>344</a:t>
            </a:r>
            <a:r>
              <a:rPr lang="zh-TW" altLang="zh-TW" dirty="0"/>
              <a:t>、</a:t>
            </a:r>
            <a:r>
              <a:rPr lang="en-US" altLang="zh-TW" dirty="0"/>
              <a:t>345</a:t>
            </a:r>
            <a:r>
              <a:rPr lang="zh-TW" altLang="zh-TW" dirty="0"/>
              <a:t>、</a:t>
            </a:r>
            <a:r>
              <a:rPr lang="en-US" altLang="zh-TW" dirty="0"/>
              <a:t>346</a:t>
            </a:r>
            <a:r>
              <a:rPr lang="zh-TW" altLang="zh-TW" dirty="0"/>
              <a:t>、</a:t>
            </a:r>
            <a:r>
              <a:rPr lang="en-US" altLang="zh-TW" dirty="0"/>
              <a:t>347</a:t>
            </a:r>
            <a:r>
              <a:rPr lang="zh-TW" altLang="zh-TW" dirty="0"/>
              <a:t>、</a:t>
            </a:r>
            <a:r>
              <a:rPr lang="en-US" altLang="zh-TW" dirty="0"/>
              <a:t>348</a:t>
            </a:r>
            <a:r>
              <a:rPr lang="zh-TW" altLang="zh-TW" dirty="0"/>
              <a:t>、</a:t>
            </a:r>
            <a:r>
              <a:rPr lang="en-US" altLang="zh-TW" dirty="0"/>
              <a:t>350</a:t>
            </a:r>
            <a:r>
              <a:rPr lang="zh-TW" altLang="zh-TW" dirty="0"/>
              <a:t>等</a:t>
            </a:r>
            <a:r>
              <a:rPr lang="en-US" altLang="zh-TW" dirty="0"/>
              <a:t>15</a:t>
            </a:r>
            <a:r>
              <a:rPr lang="zh-TW" altLang="zh-TW" dirty="0"/>
              <a:t>筆</a:t>
            </a:r>
            <a:r>
              <a:rPr lang="en-US" altLang="zh-TW" dirty="0"/>
              <a:t>(</a:t>
            </a:r>
            <a:r>
              <a:rPr lang="zh-TW" altLang="zh-TW" dirty="0"/>
              <a:t>面積依權狀登記為準</a:t>
            </a:r>
            <a:r>
              <a:rPr lang="en-US" altLang="zh-TW" dirty="0"/>
              <a:t>)</a:t>
            </a:r>
            <a:endParaRPr lang="zh-TW" altLang="zh-TW" dirty="0"/>
          </a:p>
          <a:p>
            <a:r>
              <a:rPr lang="zh-TW" altLang="zh-TW" dirty="0"/>
              <a:t>興建透天高級別墅</a:t>
            </a:r>
          </a:p>
          <a:p>
            <a:r>
              <a:rPr lang="zh-TW" altLang="zh-TW" dirty="0"/>
              <a:t>合建分配：地主</a:t>
            </a:r>
            <a:r>
              <a:rPr lang="en-US" altLang="zh-TW" dirty="0"/>
              <a:t>35%</a:t>
            </a:r>
            <a:r>
              <a:rPr lang="zh-TW" altLang="zh-TW" dirty="0"/>
              <a:t>、建方</a:t>
            </a:r>
            <a:r>
              <a:rPr lang="en-US" altLang="zh-TW" dirty="0"/>
              <a:t>65%(</a:t>
            </a:r>
            <a:r>
              <a:rPr lang="zh-TW" altLang="zh-TW" dirty="0"/>
              <a:t>建物或金額依前項比例</a:t>
            </a:r>
            <a:r>
              <a:rPr lang="en-US" altLang="zh-TW" dirty="0"/>
              <a:t>)</a:t>
            </a:r>
            <a:endParaRPr lang="zh-TW" altLang="zh-TW" dirty="0"/>
          </a:p>
          <a:p>
            <a:r>
              <a:rPr lang="zh-TW" altLang="zh-TW" dirty="0"/>
              <a:t>宜蘭縣羅東五結鄉新甲段地號：</a:t>
            </a:r>
            <a:r>
              <a:rPr lang="en-US" altLang="zh-TW" dirty="0"/>
              <a:t>269</a:t>
            </a:r>
            <a:r>
              <a:rPr lang="zh-TW" altLang="zh-TW" dirty="0"/>
              <a:t>一筆，設計及興建基金會與圖書館會址</a:t>
            </a:r>
            <a:r>
              <a:rPr lang="en-US" altLang="zh-TW" dirty="0"/>
              <a:t>(</a:t>
            </a:r>
            <a:r>
              <a:rPr lang="zh-TW" altLang="zh-TW" dirty="0"/>
              <a:t>先報價</a:t>
            </a:r>
            <a:r>
              <a:rPr lang="en-US" altLang="zh-TW" dirty="0"/>
              <a:t>)</a:t>
            </a:r>
            <a:endParaRPr lang="zh-TW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3886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85DBBC-6956-4A4B-94DA-61B5984C0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0ACAE82-143F-43C8-BC3A-B4EB9AE09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7003" y="159026"/>
            <a:ext cx="8057994" cy="5791088"/>
          </a:xfrm>
        </p:spPr>
      </p:pic>
    </p:spTree>
    <p:extLst>
      <p:ext uri="{BB962C8B-B14F-4D97-AF65-F5344CB8AC3E}">
        <p14:creationId xmlns:p14="http://schemas.microsoft.com/office/powerpoint/2010/main" val="94287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2DC6707-E997-47E0-980F-0F870584D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8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061472F-2024-40CF-A4B0-513885B0B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44" y="39728"/>
            <a:ext cx="4314312" cy="60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42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7CAB213-EE4D-42D4-B6E3-64DC9F652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77" y="55659"/>
            <a:ext cx="10471445" cy="606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13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363F96B-3A47-466D-B0E4-679530A2F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86"/>
          <a:stretch/>
        </p:blipFill>
        <p:spPr>
          <a:xfrm>
            <a:off x="2779970" y="157673"/>
            <a:ext cx="6632060" cy="582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84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F0922C-F9F0-4A7C-8A1B-A90F34EB1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一    </a:t>
            </a:r>
            <a:r>
              <a:rPr lang="en-US" altLang="zh-TW" sz="4000" dirty="0">
                <a:latin typeface="+mj-ea"/>
              </a:rPr>
              <a:t>F</a:t>
            </a:r>
            <a:endParaRPr lang="zh-TW" altLang="en-US" sz="4000" dirty="0">
              <a:latin typeface="+mj-ea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E0F81E2-C13F-4F6E-B198-075BDCE34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220"/>
          <a:stretch/>
        </p:blipFill>
        <p:spPr>
          <a:xfrm>
            <a:off x="2675305" y="1511148"/>
            <a:ext cx="7502365" cy="4388384"/>
          </a:xfrm>
        </p:spPr>
      </p:pic>
    </p:spTree>
    <p:extLst>
      <p:ext uri="{BB962C8B-B14F-4D97-AF65-F5344CB8AC3E}">
        <p14:creationId xmlns:p14="http://schemas.microsoft.com/office/powerpoint/2010/main" val="1171850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F0922C-F9F0-4A7C-8A1B-A90F34EB1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二    </a:t>
            </a:r>
            <a:r>
              <a:rPr lang="en-US" altLang="zh-TW" sz="4000" dirty="0">
                <a:latin typeface="+mj-ea"/>
              </a:rPr>
              <a:t>F</a:t>
            </a:r>
            <a:endParaRPr lang="zh-TW" altLang="en-US" sz="4000" dirty="0">
              <a:latin typeface="+mj-ea"/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4926038-5A97-4BA9-BB3B-5A5825C59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79" b="12722"/>
          <a:stretch/>
        </p:blipFill>
        <p:spPr>
          <a:xfrm>
            <a:off x="2631882" y="1384537"/>
            <a:ext cx="7313543" cy="4571998"/>
          </a:xfrm>
        </p:spPr>
      </p:pic>
    </p:spTree>
    <p:extLst>
      <p:ext uri="{BB962C8B-B14F-4D97-AF65-F5344CB8AC3E}">
        <p14:creationId xmlns:p14="http://schemas.microsoft.com/office/powerpoint/2010/main" val="3447219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F0922C-F9F0-4A7C-8A1B-A90F34EB1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三    </a:t>
            </a:r>
            <a:r>
              <a:rPr lang="en-US" altLang="zh-TW" sz="4000" dirty="0">
                <a:latin typeface="+mj-ea"/>
              </a:rPr>
              <a:t>F</a:t>
            </a:r>
            <a:endParaRPr lang="zh-TW" altLang="en-US" sz="4000" dirty="0">
              <a:latin typeface="+mj-ea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33186857-31D7-444E-B072-F16008AE8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500" y="1351721"/>
            <a:ext cx="6972314" cy="4643561"/>
          </a:xfrm>
        </p:spPr>
      </p:pic>
    </p:spTree>
    <p:extLst>
      <p:ext uri="{BB962C8B-B14F-4D97-AF65-F5344CB8AC3E}">
        <p14:creationId xmlns:p14="http://schemas.microsoft.com/office/powerpoint/2010/main" val="1084420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F0922C-F9F0-4A7C-8A1B-A90F34EB1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四    </a:t>
            </a:r>
            <a:r>
              <a:rPr lang="en-US" altLang="zh-TW" sz="4000" dirty="0">
                <a:latin typeface="+mj-ea"/>
              </a:rPr>
              <a:t>F</a:t>
            </a:r>
            <a:endParaRPr lang="zh-TW" altLang="en-US" sz="4000" dirty="0">
              <a:latin typeface="+mj-ea"/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BE4CD78D-CEF5-40DD-93DA-CF3FEB015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8800"/>
          <a:stretch/>
        </p:blipFill>
        <p:spPr>
          <a:xfrm>
            <a:off x="2472875" y="1389489"/>
            <a:ext cx="7590291" cy="4552674"/>
          </a:xfrm>
        </p:spPr>
      </p:pic>
    </p:spTree>
    <p:extLst>
      <p:ext uri="{BB962C8B-B14F-4D97-AF65-F5344CB8AC3E}">
        <p14:creationId xmlns:p14="http://schemas.microsoft.com/office/powerpoint/2010/main" val="2956420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3E356A3-515E-402C-8B7A-B82DB078A904}"/>
              </a:ext>
            </a:extLst>
          </p:cNvPr>
          <p:cNvSpPr/>
          <p:nvPr/>
        </p:nvSpPr>
        <p:spPr>
          <a:xfrm>
            <a:off x="666974" y="0"/>
            <a:ext cx="11189747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2400" b="1" kern="100" dirty="0">
                <a:latin typeface="Times New Roman" panose="02020603050405020304" pitchFamily="18" charset="0"/>
              </a:rPr>
              <a:t>建  材</a:t>
            </a:r>
            <a:r>
              <a:rPr lang="en-US" altLang="zh-TW" sz="2400" b="1" kern="100" dirty="0">
                <a:latin typeface="Times New Roman" panose="02020603050405020304" pitchFamily="18" charset="0"/>
              </a:rPr>
              <a:t>  </a:t>
            </a:r>
            <a:r>
              <a:rPr lang="zh-TW" altLang="zh-TW" sz="2400" b="1" kern="100" dirty="0">
                <a:latin typeface="Times New Roman" panose="02020603050405020304" pitchFamily="18" charset="0"/>
              </a:rPr>
              <a:t>表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結構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本住宅或店鋪結構採</a:t>
            </a:r>
            <a:r>
              <a:rPr lang="en-US" altLang="zh-TW" kern="100" dirty="0">
                <a:latin typeface="Times New Roman" panose="02020603050405020304" pitchFamily="18" charset="0"/>
              </a:rPr>
              <a:t>R</a:t>
            </a:r>
            <a:r>
              <a:rPr lang="zh-TW" altLang="zh-TW" kern="100" dirty="0">
                <a:latin typeface="Times New Roman" panose="02020603050405020304" pitchFamily="18" charset="0"/>
              </a:rPr>
              <a:t>．</a:t>
            </a:r>
            <a:r>
              <a:rPr lang="en-US" altLang="zh-TW" kern="100" dirty="0">
                <a:latin typeface="Times New Roman" panose="02020603050405020304" pitchFamily="18" charset="0"/>
              </a:rPr>
              <a:t>C</a:t>
            </a:r>
            <a:r>
              <a:rPr lang="zh-TW" altLang="zh-TW" kern="100" dirty="0">
                <a:latin typeface="Times New Roman" panose="02020603050405020304" pitchFamily="18" charset="0"/>
              </a:rPr>
              <a:t>結構，全部基礎、樑柱、樓版、外牆均依結構工程師電腦精算經主管機關核定圖樣施工，符合內政部頒佈之最新建築技術規則及國家標準。</a:t>
            </a:r>
          </a:p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外牆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特聘專業建築師精心規劃，建物正側面主要建材採用石材與特選藝術面磚與山形磚搭配，收邊處設計採用洗石子收邊做整體規劃。</a:t>
            </a:r>
          </a:p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窗戶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室外窗均採大同鋁門窗或同級品搭配透明強化玻璃附紗窗。</a:t>
            </a:r>
          </a:p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大門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各戶住宅之玄關大門採用雙玄關門框，可依需要另外自行加裝不鏽鋼外門，內門為鋼板烤漆防火門，並搭配防盜扣、廣角貓眼、音樂門鈴、大理石門檻及豪華名鎖；店鋪住宅另有防夾電動快速捲門。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房間門採木門扇搭配木門框並附門鎖及門止；浴室門採木門附百葉通風口，保持空氣流通。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廚房後門採三合一防盜鋁門附紗窗。</a:t>
            </a:r>
          </a:p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室內裝修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地坪部份：住宅之客、餐廳及臥室均採</a:t>
            </a:r>
            <a:r>
              <a:rPr lang="en-US" altLang="zh-TW" kern="100" dirty="0">
                <a:latin typeface="Times New Roman" panose="02020603050405020304" pitchFamily="18" charset="0"/>
              </a:rPr>
              <a:t>80cm*80cm</a:t>
            </a:r>
            <a:r>
              <a:rPr lang="zh-TW" altLang="zh-TW" kern="100" dirty="0">
                <a:latin typeface="Times New Roman" panose="02020603050405020304" pitchFamily="18" charset="0"/>
              </a:rPr>
              <a:t>拋光石英磚，一樓店舖騎樓鋪設天然石材，內部鋪</a:t>
            </a:r>
            <a:r>
              <a:rPr lang="en-US" altLang="zh-TW" kern="100" dirty="0">
                <a:latin typeface="Times New Roman" panose="02020603050405020304" pitchFamily="18" charset="0"/>
              </a:rPr>
              <a:t>80cm*80cm</a:t>
            </a:r>
            <a:r>
              <a:rPr lang="zh-TW" altLang="zh-TW" kern="100" dirty="0">
                <a:latin typeface="Times New Roman" panose="02020603050405020304" pitchFamily="18" charset="0"/>
              </a:rPr>
              <a:t>拋光石英磚；浴廁、廚房地坪鋪白馬、冠軍、馬可貝理等同級品廠牌</a:t>
            </a:r>
            <a:r>
              <a:rPr lang="en-US" altLang="zh-TW" kern="100" dirty="0">
                <a:latin typeface="Times New Roman" panose="02020603050405020304" pitchFamily="18" charset="0"/>
              </a:rPr>
              <a:t>30cm*30cm</a:t>
            </a:r>
            <a:r>
              <a:rPr lang="zh-TW" altLang="zh-TW" kern="100" dirty="0">
                <a:latin typeface="Times New Roman" panose="02020603050405020304" pitchFamily="18" charset="0"/>
              </a:rPr>
              <a:t>高亮釉地磚。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牆面部份：室內隔間均採輕質隔間灌漿，店、客餐廳及臥室均刷</a:t>
            </a:r>
            <a:r>
              <a:rPr lang="en-US" altLang="zh-TW" kern="100" dirty="0">
                <a:latin typeface="Times New Roman" panose="02020603050405020304" pitchFamily="18" charset="0"/>
              </a:rPr>
              <a:t>ICI</a:t>
            </a:r>
            <a:r>
              <a:rPr lang="zh-TW" altLang="zh-TW" kern="100" dirty="0">
                <a:latin typeface="Times New Roman" panose="02020603050405020304" pitchFamily="18" charset="0"/>
              </a:rPr>
              <a:t>水泥漆或同級品，搭配踢腳板；浴廁牆面均貼白馬、冠軍、馬可貝理等同級品廠牌</a:t>
            </a:r>
            <a:r>
              <a:rPr lang="en-US" altLang="zh-TW" kern="100" dirty="0">
                <a:latin typeface="Times New Roman" panose="02020603050405020304" pitchFamily="18" charset="0"/>
              </a:rPr>
              <a:t>30cm*60cm</a:t>
            </a:r>
            <a:r>
              <a:rPr lang="zh-TW" altLang="zh-TW" kern="100" dirty="0">
                <a:latin typeface="Times New Roman" panose="02020603050405020304" pitchFamily="18" charset="0"/>
              </a:rPr>
              <a:t>高亮釉磁磚到天花板，並搭配藝術腰帶或花磚。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平頂部份：客餐廳及各臥室均刷</a:t>
            </a:r>
            <a:r>
              <a:rPr lang="en-US" altLang="zh-TW" kern="100" dirty="0">
                <a:latin typeface="Times New Roman" panose="02020603050405020304" pitchFamily="18" charset="0"/>
              </a:rPr>
              <a:t>ICI </a:t>
            </a:r>
            <a:r>
              <a:rPr lang="zh-TW" altLang="zh-TW" kern="100" dirty="0">
                <a:latin typeface="Times New Roman" panose="02020603050405020304" pitchFamily="18" charset="0"/>
              </a:rPr>
              <a:t>水泥漆或同級品。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浴廁採用暗架矽酸鈣天花板刷防潮水泥漆。</a:t>
            </a:r>
          </a:p>
          <a:p>
            <a:pPr>
              <a:spcAft>
                <a:spcPts val="0"/>
              </a:spcAft>
            </a:pPr>
            <a:endParaRPr lang="zh-TW" altLang="zh-TW" kern="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3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BE732AC-1C41-40B5-A0EA-D89CD63E4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9B3638F-9C28-44B2-A07B-3B78C0596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78" t="30493" r="27478" b="15478"/>
          <a:stretch/>
        </p:blipFill>
        <p:spPr>
          <a:xfrm>
            <a:off x="1804947" y="244032"/>
            <a:ext cx="8221648" cy="5609502"/>
          </a:xfrm>
          <a:prstGeom prst="rect">
            <a:avLst/>
          </a:prstGeom>
        </p:spPr>
      </p:pic>
      <p:sp>
        <p:nvSpPr>
          <p:cNvPr id="23" name="標題 1">
            <a:extLst>
              <a:ext uri="{FF2B5EF4-FFF2-40B4-BE49-F238E27FC236}">
                <a16:creationId xmlns:a16="http://schemas.microsoft.com/office/drawing/2014/main" id="{18769765-DA07-4397-BFA2-750C91D8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24" y="963889"/>
            <a:ext cx="616088" cy="3321864"/>
          </a:xfrm>
        </p:spPr>
        <p:txBody>
          <a:bodyPr vert="eaVert">
            <a:normAutofit fontScale="90000"/>
          </a:bodyPr>
          <a:lstStyle/>
          <a:p>
            <a:r>
              <a:rPr lang="zh-TW" altLang="en-US" dirty="0"/>
              <a:t>第一期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dirty="0"/>
              <a:t>標的物</a:t>
            </a:r>
          </a:p>
        </p:txBody>
      </p:sp>
    </p:spTree>
    <p:extLst>
      <p:ext uri="{BB962C8B-B14F-4D97-AF65-F5344CB8AC3E}">
        <p14:creationId xmlns:p14="http://schemas.microsoft.com/office/powerpoint/2010/main" val="9131506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6405560-554F-400B-94FF-8A9135334435}"/>
              </a:ext>
            </a:extLst>
          </p:cNvPr>
          <p:cNvSpPr/>
          <p:nvPr/>
        </p:nvSpPr>
        <p:spPr>
          <a:xfrm>
            <a:off x="688488" y="354248"/>
            <a:ext cx="1109292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陽台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客廳和臥室前陽台及各戶後陽台地坪鋪</a:t>
            </a:r>
            <a:r>
              <a:rPr lang="en-US" altLang="zh-TW" kern="100" dirty="0">
                <a:latin typeface="Times New Roman" panose="02020603050405020304" pitchFamily="18" charset="0"/>
              </a:rPr>
              <a:t>20cm*20cm</a:t>
            </a:r>
            <a:r>
              <a:rPr lang="zh-TW" altLang="zh-TW" kern="100" dirty="0">
                <a:latin typeface="Times New Roman" panose="02020603050405020304" pitchFamily="18" charset="0"/>
              </a:rPr>
              <a:t>止滑地磚，平頂刷</a:t>
            </a:r>
            <a:r>
              <a:rPr lang="en-US" altLang="zh-TW" kern="100" dirty="0">
                <a:latin typeface="Times New Roman" panose="02020603050405020304" pitchFamily="18" charset="0"/>
              </a:rPr>
              <a:t>ICI </a:t>
            </a:r>
            <a:r>
              <a:rPr lang="zh-TW" altLang="zh-TW" kern="100" dirty="0">
                <a:latin typeface="Times New Roman" panose="02020603050405020304" pitchFamily="18" charset="0"/>
              </a:rPr>
              <a:t>晴雨漆或同級品，後陽台並設水龍頭及不銹鋼落水頭，並設置專用插座及專用排水口。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前後後陽台統一裝設吸頂式陽台燈，以維護整能外觀整齊。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欄杆部分採不鏽鋼烤漆欄杆搭配強化玻璃，並配符合標準材料之五金夾具。</a:t>
            </a:r>
          </a:p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衛浴設備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衛浴設備採用</a:t>
            </a:r>
            <a:r>
              <a:rPr lang="en-US" altLang="zh-TW" kern="100" dirty="0">
                <a:latin typeface="Times New Roman" panose="02020603050405020304" pitchFamily="18" charset="0"/>
              </a:rPr>
              <a:t>TOTO</a:t>
            </a:r>
            <a:r>
              <a:rPr lang="zh-TW" altLang="zh-TW" kern="100" dirty="0">
                <a:latin typeface="Times New Roman" panose="02020603050405020304" pitchFamily="18" charset="0"/>
              </a:rPr>
              <a:t>馬桶及面盆，面盆並附單槍冷熱混合龍頭，浴缸為</a:t>
            </a:r>
            <a:r>
              <a:rPr lang="en-US" altLang="zh-TW" kern="100" dirty="0">
                <a:latin typeface="Times New Roman" panose="02020603050405020304" pitchFamily="18" charset="0"/>
              </a:rPr>
              <a:t>TOTO</a:t>
            </a:r>
            <a:r>
              <a:rPr lang="zh-TW" altLang="zh-TW" kern="100" dirty="0">
                <a:latin typeface="Times New Roman" panose="02020603050405020304" pitchFamily="18" charset="0"/>
              </a:rPr>
              <a:t>配合廠，無浴缸之浴室附乾濕分離淋浴間。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各浴室均附沐浴冷熱混合龍頭附蓮蓬頭，明鏡、毛巾架、衛生紙架等衛浴配件及預留電源插座。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浴室對外窗均採膠台玻璃處理。</a:t>
            </a:r>
          </a:p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廚房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廚房部分採烤漆玻璃背板搭配訂做歐式風格廚具，採實木臺面或人造石檯面</a:t>
            </a:r>
            <a:r>
              <a:rPr lang="en-US" altLang="zh-TW" kern="100" dirty="0">
                <a:latin typeface="Times New Roman" panose="02020603050405020304" pitchFamily="18" charset="0"/>
              </a:rPr>
              <a:t>(</a:t>
            </a:r>
            <a:r>
              <a:rPr lang="zh-TW" altLang="zh-TW" kern="100" dirty="0">
                <a:latin typeface="Times New Roman" panose="02020603050405020304" pitchFamily="18" charset="0"/>
              </a:rPr>
              <a:t>廚具之臺面尺寸及配備，由本公司依室內實際尺寸調配</a:t>
            </a:r>
            <a:r>
              <a:rPr lang="en-US" altLang="zh-TW" kern="100" dirty="0">
                <a:latin typeface="Times New Roman" panose="02020603050405020304" pitchFamily="18" charset="0"/>
              </a:rPr>
              <a:t>)</a:t>
            </a:r>
            <a:r>
              <a:rPr lang="zh-TW" altLang="zh-TW" kern="100" dirty="0">
                <a:latin typeface="Times New Roman" panose="02020603050405020304" pitchFamily="18" charset="0"/>
              </a:rPr>
              <a:t>，廚具面板採用美耐板鋼琴烤漆面板，抽油煙機及爐台採林內或櫻花或同級品，其他包括洗滌台附不銹鋼單槽水槽及單槍水龍頭、調理台、吊櫥，並附插座，地面排水採用不銹鋼落水頭。</a:t>
            </a:r>
          </a:p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電梯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採用</a:t>
            </a:r>
            <a:r>
              <a:rPr lang="en-US" altLang="zh-TW" kern="100" dirty="0">
                <a:latin typeface="Times New Roman" panose="02020603050405020304" pitchFamily="18" charset="0"/>
              </a:rPr>
              <a:t>5</a:t>
            </a:r>
            <a:r>
              <a:rPr lang="zh-TW" altLang="zh-TW" kern="100" dirty="0">
                <a:latin typeface="Times New Roman" panose="02020603050405020304" pitchFamily="18" charset="0"/>
              </a:rPr>
              <a:t>人份豪華電梯，微電腦控制，附緊急呼叫功能及停靠樓層指示系統以及防夾裝置。</a:t>
            </a:r>
          </a:p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樓梯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採實木地板踏階與實木扶手。</a:t>
            </a:r>
          </a:p>
        </p:txBody>
      </p:sp>
    </p:spTree>
    <p:extLst>
      <p:ext uri="{BB962C8B-B14F-4D97-AF65-F5344CB8AC3E}">
        <p14:creationId xmlns:p14="http://schemas.microsoft.com/office/powerpoint/2010/main" val="3713621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CC547DD-570F-42C6-A77B-6C5129CEE7F2}"/>
              </a:ext>
            </a:extLst>
          </p:cNvPr>
          <p:cNvSpPr/>
          <p:nvPr/>
        </p:nvSpPr>
        <p:spPr>
          <a:xfrm>
            <a:off x="613186" y="408201"/>
            <a:ext cx="1103734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電器、電話及電視設備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每棟採單相三線式</a:t>
            </a:r>
            <a:r>
              <a:rPr lang="en-US" altLang="zh-TW" kern="100" dirty="0">
                <a:latin typeface="Times New Roman" panose="02020603050405020304" pitchFamily="18" charset="0"/>
              </a:rPr>
              <a:t>110V/220V</a:t>
            </a:r>
            <a:r>
              <a:rPr lang="zh-TW" altLang="zh-TW" kern="100" dirty="0">
                <a:latin typeface="Times New Roman" panose="02020603050405020304" pitchFamily="18" charset="0"/>
              </a:rPr>
              <a:t>供電，各棟設獨立電錶、總開關及分路開關採㊣字標記無熔絲開關。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所有電管均採南亞㊣字標記</a:t>
            </a:r>
            <a:r>
              <a:rPr lang="en-US" altLang="zh-TW" kern="100" dirty="0">
                <a:latin typeface="Times New Roman" panose="02020603050405020304" pitchFamily="18" charset="0"/>
              </a:rPr>
              <a:t>PVC</a:t>
            </a:r>
            <a:r>
              <a:rPr lang="zh-TW" altLang="zh-TW" kern="100" dirty="0">
                <a:latin typeface="Times New Roman" panose="02020603050405020304" pitchFamily="18" charset="0"/>
              </a:rPr>
              <a:t>管，電線採太平洋、華新麗華㊣字標記之製品，符合台電公司標準。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室內電燈開關及插座採用國際牌開關附夜間顯示面板。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每戶廚房、浴室之插座設有漏電保護斷路器。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每戶客廳及臥室均裝設電話插座；客廳及各臥室並預留</a:t>
            </a:r>
            <a:r>
              <a:rPr lang="en-US" altLang="zh-TW" kern="100" dirty="0">
                <a:latin typeface="Times New Roman" panose="02020603050405020304" pitchFamily="18" charset="0"/>
              </a:rPr>
              <a:t>UHF/VHF</a:t>
            </a:r>
            <a:r>
              <a:rPr lang="zh-TW" altLang="zh-TW" kern="100" dirty="0">
                <a:latin typeface="Times New Roman" panose="02020603050405020304" pitchFamily="18" charset="0"/>
              </a:rPr>
              <a:t>雙頻共同天線出口及電視插座及網路插座。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本住宅另預埋獨立有線電視管路第四台之幹管。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每戶裝設對講機。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各戶均統一規劃分離式冷氣主機位置並設</a:t>
            </a:r>
            <a:r>
              <a:rPr lang="en-US" altLang="zh-TW" kern="100" dirty="0">
                <a:latin typeface="Times New Roman" panose="02020603050405020304" pitchFamily="18" charset="0"/>
              </a:rPr>
              <a:t>220V</a:t>
            </a:r>
            <a:r>
              <a:rPr lang="zh-TW" altLang="zh-TW" kern="100" dirty="0">
                <a:latin typeface="Times New Roman" panose="02020603050405020304" pitchFamily="18" charset="0"/>
              </a:rPr>
              <a:t>專用電源，客廳及臥室並預留分離式冷氣套管，並預留冷氣子機排水管路。</a:t>
            </a:r>
          </a:p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給水排水設備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採用間接供水方式，自來水經由總錶流入，再以揚水泵浦送至屋頂水塔；經由重力給水方式流至各層，各棟戶設置獨立分錶。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冷熱給水管均使用不銹鋼管，熱水管加套保護隔熱外管；排水管採用南亞㊣字標記</a:t>
            </a:r>
            <a:r>
              <a:rPr lang="en-US" altLang="zh-TW" kern="100" dirty="0">
                <a:latin typeface="Times New Roman" panose="02020603050405020304" pitchFamily="18" charset="0"/>
              </a:rPr>
              <a:t>PVC</a:t>
            </a:r>
            <a:r>
              <a:rPr lang="zh-TW" altLang="zh-TW" kern="100" dirty="0">
                <a:latin typeface="Times New Roman" panose="02020603050405020304" pitchFamily="18" charset="0"/>
              </a:rPr>
              <a:t>管。</a:t>
            </a:r>
          </a:p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停車場所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依各戶分配之停車位，帶綠化之停車位採抗壓植草磚。</a:t>
            </a:r>
          </a:p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屋頂露臺陽台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以整體粉光並採用</a:t>
            </a:r>
            <a:r>
              <a:rPr lang="en-US" altLang="zh-TW" kern="100" dirty="0">
                <a:latin typeface="Times New Roman" panose="02020603050405020304" pitchFamily="18" charset="0"/>
              </a:rPr>
              <a:t>PU</a:t>
            </a:r>
            <a:r>
              <a:rPr lang="zh-TW" altLang="zh-TW" kern="100" dirty="0">
                <a:latin typeface="Times New Roman" panose="02020603050405020304" pitchFamily="18" charset="0"/>
              </a:rPr>
              <a:t>防水皮膜防水施工，上鋪</a:t>
            </a:r>
            <a:r>
              <a:rPr lang="en-US" altLang="zh-TW" kern="100" dirty="0">
                <a:latin typeface="Times New Roman" panose="02020603050405020304" pitchFamily="18" charset="0"/>
              </a:rPr>
              <a:t>30cm x 30cm</a:t>
            </a:r>
            <a:r>
              <a:rPr lang="zh-TW" altLang="zh-TW" kern="100" dirty="0">
                <a:latin typeface="Times New Roman" panose="02020603050405020304" pitchFamily="18" charset="0"/>
              </a:rPr>
              <a:t>磨石磚，斜屋頂造型部分採防水打底鋪瓦片，隔熱效果良好。</a:t>
            </a:r>
          </a:p>
        </p:txBody>
      </p:sp>
    </p:spTree>
    <p:extLst>
      <p:ext uri="{BB962C8B-B14F-4D97-AF65-F5344CB8AC3E}">
        <p14:creationId xmlns:p14="http://schemas.microsoft.com/office/powerpoint/2010/main" val="936027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97A1CB-17D1-4584-9058-C83764175C90}"/>
              </a:ext>
            </a:extLst>
          </p:cNvPr>
          <p:cNvSpPr/>
          <p:nvPr/>
        </p:nvSpPr>
        <p:spPr>
          <a:xfrm>
            <a:off x="882126" y="886479"/>
            <a:ext cx="1089749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天然瓦斯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</a:rPr>
              <a:t>各戶天然瓦斯配管由乙方統一代為申請與墊付，其費用按天然瓦斯公司核算，交屋時客戶付清其該戶管線費予乙方。</a:t>
            </a:r>
            <a:endParaRPr lang="en-US" altLang="zh-TW" kern="100" dirty="0"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2000" b="1" kern="100" dirty="0">
                <a:latin typeface="Times New Roman" panose="02020603050405020304" pitchFamily="18" charset="0"/>
              </a:rPr>
              <a:t>特約事項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Both"/>
              <a:tabLst>
                <a:tab pos="228600" algn="l"/>
              </a:tabLst>
            </a:pPr>
            <a:r>
              <a:rPr lang="zh-TW" altLang="zh-TW" kern="100" dirty="0">
                <a:latin typeface="Times New Roman" panose="02020603050405020304" pitchFamily="18" charset="0"/>
              </a:rPr>
              <a:t>以上建材設備之單項，由數種給付中選定其一者，其選擇權屬於乙方（賣方），本住宅各項設施及建材，若遇建材供應失調、停產或法令禁止使用及禁止進口等狀況發生，或因產品規格品質、設計、施工配合困難時，乙方得自行選擇同級類似產品或更高級品；甲方如擬變更建材，悉依本買賣契約約定處理。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Both"/>
              <a:tabLst>
                <a:tab pos="228600" algn="l"/>
              </a:tabLst>
            </a:pPr>
            <a:r>
              <a:rPr lang="zh-TW" altLang="zh-TW" kern="100" dirty="0">
                <a:latin typeface="Times New Roman" panose="02020603050405020304" pitchFamily="18" charset="0"/>
              </a:rPr>
              <a:t>同級品之認定標準由原設計建築師之認定簽准。</a:t>
            </a:r>
          </a:p>
          <a:p>
            <a:pPr>
              <a:spcAft>
                <a:spcPts val="0"/>
              </a:spcAft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25634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60DFA8-09B7-4068-9D4A-815A63381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dirty="0"/>
              <a:t>敬 請 指 教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264591-CE66-47F4-8AED-2260A4E6E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8723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FA4507-5616-4961-B0F3-0188F2DF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dirty="0"/>
              <a:t>計畫</a:t>
            </a:r>
            <a:r>
              <a:rPr lang="zh-TW" altLang="en-US" dirty="0"/>
              <a:t>二</a:t>
            </a:r>
            <a:r>
              <a:rPr lang="zh-TW" altLang="zh-TW" dirty="0"/>
              <a:t>：</a:t>
            </a: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3757FF-0E7D-4F68-831C-D30B0AED8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宜蘭縣五結鄉利福段</a:t>
            </a:r>
          </a:p>
          <a:p>
            <a:r>
              <a:rPr lang="zh-TW" altLang="zh-TW" dirty="0"/>
              <a:t>地號：</a:t>
            </a:r>
            <a:r>
              <a:rPr lang="en-US" altLang="zh-TW" dirty="0"/>
              <a:t>303 (</a:t>
            </a:r>
            <a:r>
              <a:rPr lang="zh-TW" altLang="zh-TW" dirty="0"/>
              <a:t>農舍建號：</a:t>
            </a:r>
            <a:r>
              <a:rPr lang="en-US" altLang="zh-TW" dirty="0"/>
              <a:t>643)</a:t>
            </a:r>
            <a:r>
              <a:rPr lang="zh-TW" altLang="zh-TW" dirty="0"/>
              <a:t>、</a:t>
            </a:r>
            <a:r>
              <a:rPr lang="en-US" altLang="zh-TW" dirty="0"/>
              <a:t>313</a:t>
            </a:r>
            <a:r>
              <a:rPr lang="zh-TW" altLang="zh-TW" dirty="0"/>
              <a:t>、</a:t>
            </a:r>
            <a:r>
              <a:rPr lang="en-US" altLang="zh-TW" dirty="0"/>
              <a:t>313-1</a:t>
            </a:r>
            <a:r>
              <a:rPr lang="zh-TW" altLang="zh-TW" dirty="0"/>
              <a:t>、</a:t>
            </a:r>
            <a:r>
              <a:rPr lang="en-US" altLang="zh-TW" dirty="0"/>
              <a:t>313-3</a:t>
            </a:r>
            <a:r>
              <a:rPr lang="zh-TW" altLang="zh-TW" dirty="0"/>
              <a:t>、</a:t>
            </a:r>
            <a:r>
              <a:rPr lang="en-US" altLang="zh-TW" dirty="0"/>
              <a:t>313-4</a:t>
            </a:r>
            <a:r>
              <a:rPr lang="zh-TW" altLang="zh-TW" dirty="0"/>
              <a:t>、</a:t>
            </a:r>
            <a:r>
              <a:rPr lang="en-US" altLang="zh-TW" dirty="0"/>
              <a:t>314</a:t>
            </a:r>
            <a:r>
              <a:rPr lang="zh-TW" altLang="zh-TW" dirty="0"/>
              <a:t>、</a:t>
            </a:r>
            <a:r>
              <a:rPr lang="en-US" altLang="zh-TW" dirty="0"/>
              <a:t>314-1</a:t>
            </a:r>
            <a:r>
              <a:rPr lang="zh-TW" altLang="zh-TW" dirty="0"/>
              <a:t>、</a:t>
            </a:r>
            <a:r>
              <a:rPr lang="en-US" altLang="zh-TW" dirty="0"/>
              <a:t>314-3</a:t>
            </a:r>
            <a:r>
              <a:rPr lang="zh-TW" altLang="zh-TW" dirty="0"/>
              <a:t>、</a:t>
            </a:r>
            <a:r>
              <a:rPr lang="en-US" altLang="zh-TW" dirty="0"/>
              <a:t>314-4</a:t>
            </a:r>
            <a:r>
              <a:rPr lang="zh-TW" altLang="zh-TW" dirty="0"/>
              <a:t>、</a:t>
            </a:r>
            <a:r>
              <a:rPr lang="en-US" altLang="zh-TW" dirty="0"/>
              <a:t>314-5</a:t>
            </a:r>
            <a:r>
              <a:rPr lang="zh-TW" altLang="zh-TW" dirty="0"/>
              <a:t>等十筆</a:t>
            </a:r>
          </a:p>
          <a:p>
            <a:r>
              <a:rPr lang="zh-TW" altLang="zh-TW" dirty="0"/>
              <a:t>配合地主代為管理</a:t>
            </a:r>
            <a:r>
              <a:rPr lang="en-US" altLang="zh-TW" dirty="0"/>
              <a:t>(</a:t>
            </a:r>
            <a:r>
              <a:rPr lang="zh-TW" altLang="zh-TW" dirty="0"/>
              <a:t>擬訂計畫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682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FA4507-5616-4961-B0F3-0188F2DF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dirty="0"/>
              <a:t>計畫</a:t>
            </a:r>
            <a:r>
              <a:rPr lang="zh-TW" altLang="en-US" dirty="0"/>
              <a:t>二</a:t>
            </a:r>
            <a:r>
              <a:rPr lang="zh-TW" altLang="zh-TW" dirty="0"/>
              <a:t>：</a:t>
            </a:r>
            <a:br>
              <a:rPr lang="zh-TW" altLang="zh-TW" dirty="0"/>
            </a:b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1131866-F2CD-4D02-A636-BB38FD8DA13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24857" t="27581" r="41440" b="24365"/>
          <a:stretch/>
        </p:blipFill>
        <p:spPr bwMode="auto">
          <a:xfrm>
            <a:off x="720762" y="1329136"/>
            <a:ext cx="5629835" cy="4464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1C08757-D9E9-4824-9330-EF4B1AED2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5375" y="21262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6" name="物件 5">
            <a:extLst>
              <a:ext uri="{FF2B5EF4-FFF2-40B4-BE49-F238E27FC236}">
                <a16:creationId xmlns:a16="http://schemas.microsoft.com/office/drawing/2014/main" id="{923F708E-3F70-448F-9B52-B73DF31FFC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635623"/>
              </p:ext>
            </p:extLst>
          </p:nvPr>
        </p:nvGraphicFramePr>
        <p:xfrm>
          <a:off x="7045375" y="2126228"/>
          <a:ext cx="3314700" cy="325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Worksheet" r:id="rId4" imgW="3533743" imgH="3438491" progId="Excel.Sheet.12">
                  <p:embed/>
                </p:oleObj>
              </mc:Choice>
              <mc:Fallback>
                <p:oleObj name="Worksheet" r:id="rId4" imgW="3533743" imgH="3438491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5375" y="2126228"/>
                        <a:ext cx="3314700" cy="325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1616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FA7296-DF4A-4784-B3D8-B82CD0DF8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11" y="947642"/>
            <a:ext cx="703224" cy="4204803"/>
          </a:xfrm>
        </p:spPr>
        <p:txBody>
          <a:bodyPr/>
          <a:lstStyle/>
          <a:p>
            <a:r>
              <a:rPr lang="zh-TW" altLang="en-US" dirty="0"/>
              <a:t>五十二甲溼地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33CB9C6A-16DB-40DF-BEDA-E30CC2F77E3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06" y="119270"/>
            <a:ext cx="8619213" cy="5791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369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FA7296-DF4A-4784-B3D8-B82CD0DF8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11" y="947642"/>
            <a:ext cx="703224" cy="4204803"/>
          </a:xfrm>
        </p:spPr>
        <p:txBody>
          <a:bodyPr/>
          <a:lstStyle/>
          <a:p>
            <a:r>
              <a:rPr lang="zh-TW" altLang="en-US" dirty="0"/>
              <a:t>五十二甲溼地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5A11FD2C-916E-4650-B53D-7C784008E2D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99" t="13827" r="48683" b="71399"/>
          <a:stretch/>
        </p:blipFill>
        <p:spPr bwMode="auto">
          <a:xfrm>
            <a:off x="2703444" y="79513"/>
            <a:ext cx="6464410" cy="58170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矩形 7">
            <a:hlinkClick r:id="rId4" action="ppaction://hlinksldjump"/>
            <a:extLst>
              <a:ext uri="{FF2B5EF4-FFF2-40B4-BE49-F238E27FC236}">
                <a16:creationId xmlns:a16="http://schemas.microsoft.com/office/drawing/2014/main" id="{AD4096DC-14BF-4744-B950-6F8C05D6562A}"/>
              </a:ext>
            </a:extLst>
          </p:cNvPr>
          <p:cNvSpPr/>
          <p:nvPr/>
        </p:nvSpPr>
        <p:spPr>
          <a:xfrm rot="20406153">
            <a:off x="7073092" y="2496755"/>
            <a:ext cx="1310891" cy="128626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862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FA7296-DF4A-4784-B3D8-B82CD0DF8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11" y="947642"/>
            <a:ext cx="703224" cy="4204803"/>
          </a:xfrm>
        </p:spPr>
        <p:txBody>
          <a:bodyPr/>
          <a:lstStyle/>
          <a:p>
            <a:r>
              <a:rPr lang="zh-TW" altLang="en-US" dirty="0"/>
              <a:t>穗花棋盤腳復育區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305347-341A-4402-92A8-779984B1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0431" y="428732"/>
            <a:ext cx="3681454" cy="3136713"/>
          </a:xfrm>
        </p:spPr>
        <p:txBody>
          <a:bodyPr>
            <a:normAutofit/>
          </a:bodyPr>
          <a:lstStyle/>
          <a:p>
            <a:pPr lvl="0"/>
            <a:r>
              <a:rPr lang="en-US" altLang="zh-TW" dirty="0"/>
              <a:t>303</a:t>
            </a:r>
            <a:r>
              <a:rPr lang="zh-TW" altLang="zh-TW" dirty="0"/>
              <a:t>地號整理增加面積提高租金收入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TW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0"/>
            <a:r>
              <a:rPr lang="zh-TW" altLang="zh-TW" dirty="0"/>
              <a:t>等候都市計畫增加土地價值</a:t>
            </a:r>
            <a:endParaRPr lang="zh-TW" altLang="zh-TW" sz="1600" dirty="0"/>
          </a:p>
          <a:p>
            <a:r>
              <a:rPr lang="zh-TW" altLang="zh-TW" dirty="0"/>
              <a:t>農地部分出租增加收入避免淪為五十二濕地保育地</a:t>
            </a:r>
            <a:endParaRPr lang="zh-TW" altLang="zh-TW" sz="1800" dirty="0"/>
          </a:p>
          <a:p>
            <a:pPr lvl="0"/>
            <a:r>
              <a:rPr lang="zh-TW" altLang="en-US" dirty="0"/>
              <a:t>或</a:t>
            </a:r>
            <a:r>
              <a:rPr lang="zh-TW" altLang="zh-TW" dirty="0"/>
              <a:t>為籌設私立老人福利機構</a:t>
            </a:r>
            <a:endParaRPr lang="zh-TW" altLang="zh-TW" sz="18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0879333-C6E4-434D-BE79-3A6D74FEA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91" t="11130" r="5500" b="8522"/>
          <a:stretch/>
        </p:blipFill>
        <p:spPr>
          <a:xfrm>
            <a:off x="1431235" y="294915"/>
            <a:ext cx="6901732" cy="551025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73D4E28-9AE5-4C85-8447-C70F5743606B}"/>
              </a:ext>
            </a:extLst>
          </p:cNvPr>
          <p:cNvSpPr/>
          <p:nvPr/>
        </p:nvSpPr>
        <p:spPr>
          <a:xfrm rot="20432936">
            <a:off x="6904643" y="3847085"/>
            <a:ext cx="602921" cy="85091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5451252"/>
      </p:ext>
    </p:extLst>
  </p:cSld>
  <p:clrMapOvr>
    <a:masterClrMapping/>
  </p:clrMapOvr>
</p:sld>
</file>

<file path=ppt/theme/theme1.xml><?xml version="1.0" encoding="utf-8"?>
<a:theme xmlns:a="http://schemas.openxmlformats.org/drawingml/2006/main" name="圖庫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TM10001114[[fn=圖庫]]</Template>
  <TotalTime>225</TotalTime>
  <Words>1928</Words>
  <Application>Microsoft Office PowerPoint</Application>
  <PresentationFormat>寬螢幕</PresentationFormat>
  <Paragraphs>130</Paragraphs>
  <Slides>43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9" baseType="lpstr">
      <vt:lpstr>新細明體</vt:lpstr>
      <vt:lpstr>Arial</vt:lpstr>
      <vt:lpstr>Gill Sans MT</vt:lpstr>
      <vt:lpstr>Times New Roman</vt:lpstr>
      <vt:lpstr>圖庫</vt:lpstr>
      <vt:lpstr>Worksheet</vt:lpstr>
      <vt:lpstr>宜蘭五結鄉新甲段</vt:lpstr>
      <vt:lpstr>標的物</vt:lpstr>
      <vt:lpstr>計畫一： </vt:lpstr>
      <vt:lpstr>第一期：標的物</vt:lpstr>
      <vt:lpstr>計畫二： </vt:lpstr>
      <vt:lpstr>計畫二： </vt:lpstr>
      <vt:lpstr>五十二甲溼地</vt:lpstr>
      <vt:lpstr>五十二甲溼地</vt:lpstr>
      <vt:lpstr>穗花棋盤腳復育區</vt:lpstr>
      <vt:lpstr>計畫三： </vt:lpstr>
      <vt:lpstr>PowerPoint 簡報</vt:lpstr>
      <vt:lpstr>PowerPoint 簡報</vt:lpstr>
      <vt:lpstr>PowerPoint 簡報</vt:lpstr>
      <vt:lpstr>PowerPoint 簡報</vt:lpstr>
      <vt:lpstr>PowerPoint 簡報</vt:lpstr>
      <vt:lpstr>計畫一：標的物</vt:lpstr>
      <vt:lpstr>第一期：標的物</vt:lpstr>
      <vt:lpstr>第一期：標的物</vt:lpstr>
      <vt:lpstr>第一期新建計畫  </vt:lpstr>
      <vt:lpstr>第一期新建計畫  </vt:lpstr>
      <vt:lpstr>第一期：標的物</vt:lpstr>
      <vt:lpstr>第一期：標的物</vt:lpstr>
      <vt:lpstr>第一期新建計畫  </vt:lpstr>
      <vt:lpstr>第二期：標的物</vt:lpstr>
      <vt:lpstr>第三期新建計畫  </vt:lpstr>
      <vt:lpstr>第三期：標的物</vt:lpstr>
      <vt:lpstr>第二期新建計畫  </vt:lpstr>
      <vt:lpstr>整  體  營  建  目  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一    F</vt:lpstr>
      <vt:lpstr>二    F</vt:lpstr>
      <vt:lpstr>三    F</vt:lpstr>
      <vt:lpstr>四    F</vt:lpstr>
      <vt:lpstr>PowerPoint 簡報</vt:lpstr>
      <vt:lpstr>PowerPoint 簡報</vt:lpstr>
      <vt:lpstr>PowerPoint 簡報</vt:lpstr>
      <vt:lpstr>PowerPoint 簡報</vt:lpstr>
      <vt:lpstr>敬 請 指 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宜蘭五結鄉新甲段</dc:title>
  <dc:creator>kun chen</dc:creator>
  <cp:lastModifiedBy>kun chen</cp:lastModifiedBy>
  <cp:revision>30</cp:revision>
  <dcterms:created xsi:type="dcterms:W3CDTF">2020-04-12T00:45:06Z</dcterms:created>
  <dcterms:modified xsi:type="dcterms:W3CDTF">2020-04-12T06:56:24Z</dcterms:modified>
</cp:coreProperties>
</file>